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339" r:id="rId2"/>
    <p:sldId id="334" r:id="rId3"/>
    <p:sldId id="380" r:id="rId4"/>
    <p:sldId id="346" r:id="rId5"/>
    <p:sldId id="340" r:id="rId6"/>
    <p:sldId id="341" r:id="rId7"/>
    <p:sldId id="342" r:id="rId8"/>
    <p:sldId id="343" r:id="rId9"/>
    <p:sldId id="336" r:id="rId10"/>
    <p:sldId id="335" r:id="rId11"/>
    <p:sldId id="337" r:id="rId12"/>
    <p:sldId id="338" r:id="rId13"/>
    <p:sldId id="344" r:id="rId14"/>
    <p:sldId id="345" r:id="rId15"/>
    <p:sldId id="321" r:id="rId16"/>
    <p:sldId id="379" r:id="rId17"/>
    <p:sldId id="322" r:id="rId18"/>
    <p:sldId id="323" r:id="rId19"/>
    <p:sldId id="324" r:id="rId20"/>
    <p:sldId id="326" r:id="rId21"/>
    <p:sldId id="325" r:id="rId22"/>
    <p:sldId id="327" r:id="rId23"/>
    <p:sldId id="349" r:id="rId24"/>
    <p:sldId id="328" r:id="rId25"/>
    <p:sldId id="329" r:id="rId26"/>
    <p:sldId id="330" r:id="rId27"/>
    <p:sldId id="331" r:id="rId28"/>
    <p:sldId id="350" r:id="rId29"/>
    <p:sldId id="332" r:id="rId30"/>
    <p:sldId id="351" r:id="rId31"/>
    <p:sldId id="333" r:id="rId32"/>
    <p:sldId id="352" r:id="rId33"/>
    <p:sldId id="353" r:id="rId34"/>
    <p:sldId id="354" r:id="rId35"/>
    <p:sldId id="355" r:id="rId36"/>
    <p:sldId id="356" r:id="rId37"/>
    <p:sldId id="357" r:id="rId38"/>
    <p:sldId id="358" r:id="rId39"/>
    <p:sldId id="359" r:id="rId40"/>
    <p:sldId id="360" r:id="rId41"/>
    <p:sldId id="361" r:id="rId42"/>
    <p:sldId id="376" r:id="rId43"/>
    <p:sldId id="348"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el Francois" initials="MF"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16" autoAdjust="0"/>
    <p:restoredTop sz="79038" autoAdjust="0"/>
  </p:normalViewPr>
  <p:slideViewPr>
    <p:cSldViewPr snapToGrid="0" showGuides="1">
      <p:cViewPr varScale="1">
        <p:scale>
          <a:sx n="73" d="100"/>
          <a:sy n="73" d="100"/>
        </p:scale>
        <p:origin x="1760" y="17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E41D7C-E541-47DE-813F-04643AFD56C3}" type="datetimeFigureOut">
              <a:rPr lang="nl-NL" smtClean="0"/>
              <a:t>16-11-19</a:t>
            </a:fld>
            <a:endParaRPr lang="nl-NL"/>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13544E-6722-425E-87F0-94E29670CFCC}" type="slidenum">
              <a:rPr lang="nl-NL" smtClean="0"/>
              <a:t>‹nr.›</a:t>
            </a:fld>
            <a:endParaRPr lang="nl-NL"/>
          </a:p>
        </p:txBody>
      </p:sp>
    </p:spTree>
    <p:extLst>
      <p:ext uri="{BB962C8B-B14F-4D97-AF65-F5344CB8AC3E}">
        <p14:creationId xmlns:p14="http://schemas.microsoft.com/office/powerpoint/2010/main" val="2273117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0AEEC3-5848-44F4-BDEB-83C24853AC96}" type="datetimeFigureOut">
              <a:rPr lang="nl-NL" smtClean="0"/>
              <a:t>16-11-19</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F3D7F2-9F03-421F-8EA7-3074784018EB}" type="slidenum">
              <a:rPr lang="nl-NL" smtClean="0"/>
              <a:t>‹nr.›</a:t>
            </a:fld>
            <a:endParaRPr lang="nl-NL"/>
          </a:p>
        </p:txBody>
      </p:sp>
    </p:spTree>
    <p:extLst>
      <p:ext uri="{BB962C8B-B14F-4D97-AF65-F5344CB8AC3E}">
        <p14:creationId xmlns:p14="http://schemas.microsoft.com/office/powerpoint/2010/main" val="746775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7F3D7F2-9F03-421F-8EA7-3074784018EB}" type="slidenum">
              <a:rPr lang="nl-NL" smtClean="0"/>
              <a:t>1</a:t>
            </a:fld>
            <a:endParaRPr lang="nl-NL"/>
          </a:p>
        </p:txBody>
      </p:sp>
    </p:spTree>
    <p:extLst>
      <p:ext uri="{BB962C8B-B14F-4D97-AF65-F5344CB8AC3E}">
        <p14:creationId xmlns:p14="http://schemas.microsoft.com/office/powerpoint/2010/main" val="63872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7F3D7F2-9F03-421F-8EA7-3074784018EB}" type="slidenum">
              <a:rPr lang="nl-NL" smtClean="0"/>
              <a:t>3</a:t>
            </a:fld>
            <a:endParaRPr lang="nl-NL"/>
          </a:p>
        </p:txBody>
      </p:sp>
    </p:spTree>
    <p:extLst>
      <p:ext uri="{BB962C8B-B14F-4D97-AF65-F5344CB8AC3E}">
        <p14:creationId xmlns:p14="http://schemas.microsoft.com/office/powerpoint/2010/main" val="1628184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7F3D7F2-9F03-421F-8EA7-3074784018EB}" type="slidenum">
              <a:rPr lang="nl-NL" smtClean="0"/>
              <a:t>14</a:t>
            </a:fld>
            <a:endParaRPr lang="nl-NL"/>
          </a:p>
        </p:txBody>
      </p:sp>
    </p:spTree>
    <p:extLst>
      <p:ext uri="{BB962C8B-B14F-4D97-AF65-F5344CB8AC3E}">
        <p14:creationId xmlns:p14="http://schemas.microsoft.com/office/powerpoint/2010/main" val="1066455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7F3D7F2-9F03-421F-8EA7-3074784018EB}" type="slidenum">
              <a:rPr lang="nl-NL" smtClean="0"/>
              <a:t>43</a:t>
            </a:fld>
            <a:endParaRPr lang="nl-NL"/>
          </a:p>
        </p:txBody>
      </p:sp>
    </p:spTree>
    <p:extLst>
      <p:ext uri="{BB962C8B-B14F-4D97-AF65-F5344CB8AC3E}">
        <p14:creationId xmlns:p14="http://schemas.microsoft.com/office/powerpoint/2010/main" val="4249173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7" name="Afbeelding 2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6483" cy="6858001"/>
          </a:xfrm>
          <a:prstGeom prst="rect">
            <a:avLst/>
          </a:prstGeom>
        </p:spPr>
      </p:pic>
      <p:grpSp>
        <p:nvGrpSpPr>
          <p:cNvPr id="24" name="Groep 23">
            <a:extLst>
              <a:ext uri="{FF2B5EF4-FFF2-40B4-BE49-F238E27FC236}">
                <a16:creationId xmlns:a16="http://schemas.microsoft.com/office/drawing/2014/main" id="{82799EF1-239D-4172-945E-7DF4EF1E50D4}"/>
              </a:ext>
            </a:extLst>
          </p:cNvPr>
          <p:cNvGrpSpPr/>
          <p:nvPr userDrawn="1"/>
        </p:nvGrpSpPr>
        <p:grpSpPr>
          <a:xfrm>
            <a:off x="0" y="0"/>
            <a:ext cx="12211050" cy="6858000"/>
            <a:chOff x="0" y="0"/>
            <a:chExt cx="12211050" cy="6858000"/>
          </a:xfrm>
        </p:grpSpPr>
        <p:sp>
          <p:nvSpPr>
            <p:cNvPr id="12" name="Rectangle 11"/>
            <p:cNvSpPr/>
            <p:nvPr userDrawn="1"/>
          </p:nvSpPr>
          <p:spPr>
            <a:xfrm>
              <a:off x="0" y="0"/>
              <a:ext cx="5295900" cy="2571750"/>
            </a:xfrm>
            <a:custGeom>
              <a:avLst/>
              <a:gdLst>
                <a:gd name="connsiteX0" fmla="*/ 0 w 5295900"/>
                <a:gd name="connsiteY0" fmla="*/ 0 h 2571750"/>
                <a:gd name="connsiteX1" fmla="*/ 5295900 w 5295900"/>
                <a:gd name="connsiteY1" fmla="*/ 0 h 2571750"/>
                <a:gd name="connsiteX2" fmla="*/ 5295900 w 5295900"/>
                <a:gd name="connsiteY2" fmla="*/ 2571750 h 2571750"/>
                <a:gd name="connsiteX3" fmla="*/ 0 w 5295900"/>
                <a:gd name="connsiteY3" fmla="*/ 2571750 h 2571750"/>
                <a:gd name="connsiteX4" fmla="*/ 0 w 5295900"/>
                <a:gd name="connsiteY4" fmla="*/ 0 h 2571750"/>
                <a:gd name="connsiteX0" fmla="*/ 0 w 5295900"/>
                <a:gd name="connsiteY0" fmla="*/ 0 h 2571750"/>
                <a:gd name="connsiteX1" fmla="*/ 5295900 w 5295900"/>
                <a:gd name="connsiteY1" fmla="*/ 0 h 2571750"/>
                <a:gd name="connsiteX2" fmla="*/ 4743450 w 5295900"/>
                <a:gd name="connsiteY2" fmla="*/ 1733550 h 2571750"/>
                <a:gd name="connsiteX3" fmla="*/ 0 w 5295900"/>
                <a:gd name="connsiteY3" fmla="*/ 2571750 h 2571750"/>
                <a:gd name="connsiteX4" fmla="*/ 0 w 5295900"/>
                <a:gd name="connsiteY4" fmla="*/ 0 h 257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5900" h="2571750">
                  <a:moveTo>
                    <a:pt x="0" y="0"/>
                  </a:moveTo>
                  <a:lnTo>
                    <a:pt x="5295900" y="0"/>
                  </a:lnTo>
                  <a:lnTo>
                    <a:pt x="4743450" y="1733550"/>
                  </a:lnTo>
                  <a:lnTo>
                    <a:pt x="0" y="257175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p:cNvSpPr/>
            <p:nvPr userDrawn="1"/>
          </p:nvSpPr>
          <p:spPr>
            <a:xfrm>
              <a:off x="0" y="2990850"/>
              <a:ext cx="12211050" cy="3867150"/>
            </a:xfrm>
            <a:custGeom>
              <a:avLst/>
              <a:gdLst>
                <a:gd name="connsiteX0" fmla="*/ 0 w 12211050"/>
                <a:gd name="connsiteY0" fmla="*/ 0 h 3867150"/>
                <a:gd name="connsiteX1" fmla="*/ 12211050 w 12211050"/>
                <a:gd name="connsiteY1" fmla="*/ 0 h 3867150"/>
                <a:gd name="connsiteX2" fmla="*/ 12211050 w 12211050"/>
                <a:gd name="connsiteY2" fmla="*/ 3867150 h 3867150"/>
                <a:gd name="connsiteX3" fmla="*/ 0 w 12211050"/>
                <a:gd name="connsiteY3" fmla="*/ 3867150 h 3867150"/>
                <a:gd name="connsiteX4" fmla="*/ 0 w 12211050"/>
                <a:gd name="connsiteY4" fmla="*/ 0 h 3867150"/>
                <a:gd name="connsiteX0" fmla="*/ 0 w 12211050"/>
                <a:gd name="connsiteY0" fmla="*/ 0 h 3867150"/>
                <a:gd name="connsiteX1" fmla="*/ 12201525 w 12211050"/>
                <a:gd name="connsiteY1" fmla="*/ 2305050 h 3867150"/>
                <a:gd name="connsiteX2" fmla="*/ 12211050 w 12211050"/>
                <a:gd name="connsiteY2" fmla="*/ 3867150 h 3867150"/>
                <a:gd name="connsiteX3" fmla="*/ 0 w 12211050"/>
                <a:gd name="connsiteY3" fmla="*/ 3867150 h 3867150"/>
                <a:gd name="connsiteX4" fmla="*/ 0 w 12211050"/>
                <a:gd name="connsiteY4" fmla="*/ 0 h 386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050" h="3867150">
                  <a:moveTo>
                    <a:pt x="0" y="0"/>
                  </a:moveTo>
                  <a:lnTo>
                    <a:pt x="12201525" y="2305050"/>
                  </a:lnTo>
                  <a:lnTo>
                    <a:pt x="12211050" y="3867150"/>
                  </a:lnTo>
                  <a:lnTo>
                    <a:pt x="0" y="386715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Isosceles Triangle 15"/>
            <p:cNvSpPr/>
            <p:nvPr userDrawn="1"/>
          </p:nvSpPr>
          <p:spPr>
            <a:xfrm>
              <a:off x="5578386" y="5644542"/>
              <a:ext cx="6632664" cy="1213458"/>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1" name="Groep 20">
              <a:extLst>
                <a:ext uri="{FF2B5EF4-FFF2-40B4-BE49-F238E27FC236}">
                  <a16:creationId xmlns:a16="http://schemas.microsoft.com/office/drawing/2014/main" id="{7BA6918E-8AA4-414E-A48C-716BC454EB97}"/>
                </a:ext>
              </a:extLst>
            </p:cNvPr>
            <p:cNvGrpSpPr/>
            <p:nvPr userDrawn="1"/>
          </p:nvGrpSpPr>
          <p:grpSpPr>
            <a:xfrm>
              <a:off x="613537" y="550537"/>
              <a:ext cx="3576627" cy="605459"/>
              <a:chOff x="613537" y="550537"/>
              <a:chExt cx="3576627" cy="605459"/>
            </a:xfrm>
          </p:grpSpPr>
          <p:pic>
            <p:nvPicPr>
              <p:cNvPr id="22" name="Afbeelding 21">
                <a:extLst>
                  <a:ext uri="{FF2B5EF4-FFF2-40B4-BE49-F238E27FC236}">
                    <a16:creationId xmlns:a16="http://schemas.microsoft.com/office/drawing/2014/main" id="{96D958E7-0EA4-45F7-B042-4261F69695F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3537" y="550537"/>
                <a:ext cx="1589564" cy="589534"/>
              </a:xfrm>
              <a:prstGeom prst="rect">
                <a:avLst/>
              </a:prstGeom>
            </p:spPr>
          </p:pic>
          <p:pic>
            <p:nvPicPr>
              <p:cNvPr id="23" name="Afbeelding 22">
                <a:extLst>
                  <a:ext uri="{FF2B5EF4-FFF2-40B4-BE49-F238E27FC236}">
                    <a16:creationId xmlns:a16="http://schemas.microsoft.com/office/drawing/2014/main" id="{C7FEA1FE-0D59-4F3D-93EE-0F6D9A97B96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438506" y="1010235"/>
                <a:ext cx="1751658" cy="145761"/>
              </a:xfrm>
              <a:prstGeom prst="rect">
                <a:avLst/>
              </a:prstGeom>
            </p:spPr>
          </p:pic>
        </p:grpSp>
      </p:grpSp>
      <p:sp>
        <p:nvSpPr>
          <p:cNvPr id="2" name="Title 1"/>
          <p:cNvSpPr>
            <a:spLocks noGrp="1"/>
          </p:cNvSpPr>
          <p:nvPr userDrawn="1">
            <p:ph type="ctrTitle"/>
          </p:nvPr>
        </p:nvSpPr>
        <p:spPr>
          <a:xfrm>
            <a:off x="657225" y="4483342"/>
            <a:ext cx="9144000" cy="609398"/>
          </a:xfrm>
        </p:spPr>
        <p:txBody>
          <a:bodyPr lIns="0" rIns="0" anchor="t" anchorCtr="0"/>
          <a:lstStyle>
            <a:lvl1pPr algn="l">
              <a:defRPr sz="44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endParaRPr lang="nl-NL" dirty="0"/>
          </a:p>
        </p:txBody>
      </p:sp>
      <p:sp>
        <p:nvSpPr>
          <p:cNvPr id="3" name="Subtitle 2"/>
          <p:cNvSpPr>
            <a:spLocks noGrp="1"/>
          </p:cNvSpPr>
          <p:nvPr userDrawn="1">
            <p:ph type="subTitle" idx="1"/>
          </p:nvPr>
        </p:nvSpPr>
        <p:spPr>
          <a:xfrm>
            <a:off x="657225" y="5036044"/>
            <a:ext cx="9144000" cy="430887"/>
          </a:xfrm>
        </p:spPr>
        <p:txBody>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Footer Placeholder 4"/>
          <p:cNvSpPr>
            <a:spLocks noGrp="1"/>
          </p:cNvSpPr>
          <p:nvPr userDrawn="1">
            <p:ph type="ftr" sz="quarter" idx="11"/>
          </p:nvPr>
        </p:nvSpPr>
        <p:spPr/>
        <p:txBody>
          <a:bodyPr/>
          <a:lstStyle/>
          <a:p>
            <a:endParaRPr lang="nl-NL"/>
          </a:p>
        </p:txBody>
      </p:sp>
      <p:sp>
        <p:nvSpPr>
          <p:cNvPr id="6" name="Slide Number Placeholder 5"/>
          <p:cNvSpPr>
            <a:spLocks noGrp="1"/>
          </p:cNvSpPr>
          <p:nvPr userDrawn="1">
            <p:ph type="sldNum" sz="quarter" idx="12"/>
          </p:nvPr>
        </p:nvSpPr>
        <p:spPr/>
        <p:txBody>
          <a:bodyPr/>
          <a:lstStyle/>
          <a:p>
            <a:fld id="{AD6BCF77-3B20-4D4A-83E1-E3DF06597599}" type="slidenum">
              <a:rPr lang="nl-NL" smtClean="0"/>
              <a:t>‹nr.›</a:t>
            </a:fld>
            <a:endParaRPr lang="nl-NL"/>
          </a:p>
        </p:txBody>
      </p:sp>
    </p:spTree>
    <p:extLst>
      <p:ext uri="{BB962C8B-B14F-4D97-AF65-F5344CB8AC3E}">
        <p14:creationId xmlns:p14="http://schemas.microsoft.com/office/powerpoint/2010/main" val="113601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31950" y="800100"/>
            <a:ext cx="3420000" cy="886397"/>
          </a:xfrm>
        </p:spPr>
        <p:txBody>
          <a:bodyPr anchor="t" anchorCtr="0"/>
          <a:lstStyle>
            <a:lvl1pPr>
              <a:defRPr sz="3200"/>
            </a:lvl1pPr>
          </a:lstStyle>
          <a:p>
            <a:r>
              <a:rPr lang="en-US" dirty="0"/>
              <a:t>Click to edit Master title style</a:t>
            </a:r>
            <a:endParaRPr lang="nl-NL"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631950" y="2057400"/>
            <a:ext cx="34200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D6BCF77-3B20-4D4A-83E1-E3DF06597599}" type="slidenum">
              <a:rPr lang="nl-NL" smtClean="0"/>
              <a:t>‹nr.›</a:t>
            </a:fld>
            <a:endParaRPr lang="nl-NL"/>
          </a:p>
        </p:txBody>
      </p:sp>
    </p:spTree>
    <p:extLst>
      <p:ext uri="{BB962C8B-B14F-4D97-AF65-F5344CB8AC3E}">
        <p14:creationId xmlns:p14="http://schemas.microsoft.com/office/powerpoint/2010/main" val="423974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a:xfrm>
            <a:off x="1641564" y="1810655"/>
            <a:ext cx="9721850" cy="223138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D6BCF77-3B20-4D4A-83E1-E3DF06597599}" type="slidenum">
              <a:rPr lang="nl-NL" smtClean="0"/>
              <a:t>‹nr.›</a:t>
            </a:fld>
            <a:endParaRPr lang="nl-NL"/>
          </a:p>
        </p:txBody>
      </p:sp>
    </p:spTree>
    <p:extLst>
      <p:ext uri="{BB962C8B-B14F-4D97-AF65-F5344CB8AC3E}">
        <p14:creationId xmlns:p14="http://schemas.microsoft.com/office/powerpoint/2010/main" val="547063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800099"/>
            <a:ext cx="2628900" cy="5376863"/>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1631950" y="800099"/>
            <a:ext cx="6940550" cy="53768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D6BCF77-3B20-4D4A-83E1-E3DF06597599}" type="slidenum">
              <a:rPr lang="nl-NL" smtClean="0"/>
              <a:t>‹nr.›</a:t>
            </a:fld>
            <a:endParaRPr lang="nl-NL"/>
          </a:p>
        </p:txBody>
      </p:sp>
    </p:spTree>
    <p:extLst>
      <p:ext uri="{BB962C8B-B14F-4D97-AF65-F5344CB8AC3E}">
        <p14:creationId xmlns:p14="http://schemas.microsoft.com/office/powerpoint/2010/main" val="67225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a:xfrm>
            <a:off x="1641564" y="1810655"/>
            <a:ext cx="9721850" cy="2231380"/>
          </a:xfrm>
        </p:spPr>
        <p:txBody>
          <a:bodyPr/>
          <a:lstStyle>
            <a:lvl2pPr marL="0" indent="-288000">
              <a:buSzPct val="70000"/>
              <a:buFontTx/>
              <a:buBlip>
                <a:blip r:embed="rId2"/>
              </a:buBlip>
              <a:defRPr sz="2800"/>
            </a:lvl2pPr>
            <a:lvl3pPr marL="576000" indent="-288000">
              <a:buSzPct val="70000"/>
              <a:buFontTx/>
              <a:buBlip>
                <a:blip r:embed="rId2"/>
              </a:buBlip>
              <a:defRPr sz="24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D6BCF77-3B20-4D4A-83E1-E3DF06597599}" type="slidenum">
              <a:rPr lang="nl-NL" smtClean="0"/>
              <a:t>‹nr.›</a:t>
            </a:fld>
            <a:endParaRPr lang="nl-NL"/>
          </a:p>
        </p:txBody>
      </p:sp>
    </p:spTree>
    <p:extLst>
      <p:ext uri="{BB962C8B-B14F-4D97-AF65-F5344CB8AC3E}">
        <p14:creationId xmlns:p14="http://schemas.microsoft.com/office/powerpoint/2010/main" val="2811948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D6BCF77-3B20-4D4A-83E1-E3DF06597599}" type="slidenum">
              <a:rPr lang="nl-NL" smtClean="0"/>
              <a:t>‹nr.›</a:t>
            </a:fld>
            <a:endParaRPr lang="nl-NL"/>
          </a:p>
        </p:txBody>
      </p:sp>
    </p:spTree>
    <p:extLst>
      <p:ext uri="{BB962C8B-B14F-4D97-AF65-F5344CB8AC3E}">
        <p14:creationId xmlns:p14="http://schemas.microsoft.com/office/powerpoint/2010/main" val="638600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1636395" y="1825625"/>
            <a:ext cx="46800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Content Placeholder 3"/>
          <p:cNvSpPr>
            <a:spLocks noGrp="1"/>
          </p:cNvSpPr>
          <p:nvPr>
            <p:ph sz="half" idx="2"/>
          </p:nvPr>
        </p:nvSpPr>
        <p:spPr>
          <a:xfrm>
            <a:off x="6683414" y="1825625"/>
            <a:ext cx="46800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D6BCF77-3B20-4D4A-83E1-E3DF06597599}" type="slidenum">
              <a:rPr lang="nl-NL" smtClean="0"/>
              <a:t>‹nr.›</a:t>
            </a:fld>
            <a:endParaRPr lang="nl-NL"/>
          </a:p>
        </p:txBody>
      </p:sp>
    </p:spTree>
    <p:extLst>
      <p:ext uri="{BB962C8B-B14F-4D97-AF65-F5344CB8AC3E}">
        <p14:creationId xmlns:p14="http://schemas.microsoft.com/office/powerpoint/2010/main" val="1895305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p:cNvSpPr>
            <a:spLocks noGrp="1"/>
          </p:cNvSpPr>
          <p:nvPr>
            <p:ph type="body" idx="1"/>
          </p:nvPr>
        </p:nvSpPr>
        <p:spPr>
          <a:xfrm>
            <a:off x="839788" y="1681163"/>
            <a:ext cx="518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8400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5" name="Text Placeholder 4"/>
          <p:cNvSpPr>
            <a:spLocks noGrp="1"/>
          </p:cNvSpPr>
          <p:nvPr>
            <p:ph type="body" sz="quarter" idx="3"/>
          </p:nvPr>
        </p:nvSpPr>
        <p:spPr>
          <a:xfrm>
            <a:off x="6172200" y="1681163"/>
            <a:ext cx="518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C095524-0B40-4607-93AB-F38A79A51D50}" type="datetimeFigureOut">
              <a:rPr lang="nl-NL" smtClean="0"/>
              <a:t>16-11-19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D6BCF77-3B20-4D4A-83E1-E3DF06597599}" type="slidenum">
              <a:rPr lang="nl-NL" smtClean="0"/>
              <a:t>‹nr.›</a:t>
            </a:fld>
            <a:endParaRPr lang="nl-NL"/>
          </a:p>
        </p:txBody>
      </p:sp>
    </p:spTree>
    <p:extLst>
      <p:ext uri="{BB962C8B-B14F-4D97-AF65-F5344CB8AC3E}">
        <p14:creationId xmlns:p14="http://schemas.microsoft.com/office/powerpoint/2010/main" val="836722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AD6BCF77-3B20-4D4A-83E1-E3DF06597599}" type="slidenum">
              <a:rPr lang="nl-NL" smtClean="0"/>
              <a:t>‹nr.›</a:t>
            </a:fld>
            <a:endParaRPr lang="nl-NL"/>
          </a:p>
        </p:txBody>
      </p:sp>
    </p:spTree>
    <p:extLst>
      <p:ext uri="{BB962C8B-B14F-4D97-AF65-F5344CB8AC3E}">
        <p14:creationId xmlns:p14="http://schemas.microsoft.com/office/powerpoint/2010/main" val="3324574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AD6BCF77-3B20-4D4A-83E1-E3DF06597599}" type="slidenum">
              <a:rPr lang="nl-NL" smtClean="0"/>
              <a:t>‹nr.›</a:t>
            </a:fld>
            <a:endParaRPr lang="nl-NL"/>
          </a:p>
        </p:txBody>
      </p:sp>
    </p:spTree>
    <p:extLst>
      <p:ext uri="{BB962C8B-B14F-4D97-AF65-F5344CB8AC3E}">
        <p14:creationId xmlns:p14="http://schemas.microsoft.com/office/powerpoint/2010/main" val="96979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_slide">
    <p:spTree>
      <p:nvGrpSpPr>
        <p:cNvPr id="1" name=""/>
        <p:cNvGrpSpPr/>
        <p:nvPr/>
      </p:nvGrpSpPr>
      <p:grpSpPr>
        <a:xfrm>
          <a:off x="0" y="0"/>
          <a:ext cx="0" cy="0"/>
          <a:chOff x="0" y="0"/>
          <a:chExt cx="0" cy="0"/>
        </a:xfrm>
      </p:grpSpPr>
      <p:pic>
        <p:nvPicPr>
          <p:cNvPr id="15" name="Afbeelding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6483" cy="6858001"/>
          </a:xfrm>
          <a:prstGeom prst="rect">
            <a:avLst/>
          </a:prstGeom>
        </p:spPr>
      </p:pic>
      <p:grpSp>
        <p:nvGrpSpPr>
          <p:cNvPr id="17" name="Group 16"/>
          <p:cNvGrpSpPr/>
          <p:nvPr userDrawn="1"/>
        </p:nvGrpSpPr>
        <p:grpSpPr>
          <a:xfrm>
            <a:off x="0" y="0"/>
            <a:ext cx="12211050" cy="6858000"/>
            <a:chOff x="0" y="0"/>
            <a:chExt cx="12211050" cy="6858000"/>
          </a:xfrm>
        </p:grpSpPr>
        <p:sp>
          <p:nvSpPr>
            <p:cNvPr id="12" name="Rectangle 11"/>
            <p:cNvSpPr/>
            <p:nvPr userDrawn="1"/>
          </p:nvSpPr>
          <p:spPr>
            <a:xfrm>
              <a:off x="0" y="0"/>
              <a:ext cx="5295900" cy="2571750"/>
            </a:xfrm>
            <a:custGeom>
              <a:avLst/>
              <a:gdLst>
                <a:gd name="connsiteX0" fmla="*/ 0 w 5295900"/>
                <a:gd name="connsiteY0" fmla="*/ 0 h 2571750"/>
                <a:gd name="connsiteX1" fmla="*/ 5295900 w 5295900"/>
                <a:gd name="connsiteY1" fmla="*/ 0 h 2571750"/>
                <a:gd name="connsiteX2" fmla="*/ 5295900 w 5295900"/>
                <a:gd name="connsiteY2" fmla="*/ 2571750 h 2571750"/>
                <a:gd name="connsiteX3" fmla="*/ 0 w 5295900"/>
                <a:gd name="connsiteY3" fmla="*/ 2571750 h 2571750"/>
                <a:gd name="connsiteX4" fmla="*/ 0 w 5295900"/>
                <a:gd name="connsiteY4" fmla="*/ 0 h 2571750"/>
                <a:gd name="connsiteX0" fmla="*/ 0 w 5295900"/>
                <a:gd name="connsiteY0" fmla="*/ 0 h 2571750"/>
                <a:gd name="connsiteX1" fmla="*/ 5295900 w 5295900"/>
                <a:gd name="connsiteY1" fmla="*/ 0 h 2571750"/>
                <a:gd name="connsiteX2" fmla="*/ 4743450 w 5295900"/>
                <a:gd name="connsiteY2" fmla="*/ 1733550 h 2571750"/>
                <a:gd name="connsiteX3" fmla="*/ 0 w 5295900"/>
                <a:gd name="connsiteY3" fmla="*/ 2571750 h 2571750"/>
                <a:gd name="connsiteX4" fmla="*/ 0 w 5295900"/>
                <a:gd name="connsiteY4" fmla="*/ 0 h 257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5900" h="2571750">
                  <a:moveTo>
                    <a:pt x="0" y="0"/>
                  </a:moveTo>
                  <a:lnTo>
                    <a:pt x="5295900" y="0"/>
                  </a:lnTo>
                  <a:lnTo>
                    <a:pt x="4743450" y="1733550"/>
                  </a:lnTo>
                  <a:lnTo>
                    <a:pt x="0" y="257175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 name="Group 10"/>
            <p:cNvGrpSpPr/>
            <p:nvPr userDrawn="1"/>
          </p:nvGrpSpPr>
          <p:grpSpPr>
            <a:xfrm>
              <a:off x="613538" y="550538"/>
              <a:ext cx="3637740" cy="628494"/>
              <a:chOff x="613538" y="550538"/>
              <a:chExt cx="3637740" cy="628494"/>
            </a:xfrm>
          </p:grpSpPr>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l="35786" r="-2166"/>
              <a:stretch/>
            </p:blipFill>
            <p:spPr>
              <a:xfrm>
                <a:off x="2181225" y="771047"/>
                <a:ext cx="2070053" cy="369024"/>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r="68870"/>
              <a:stretch/>
            </p:blipFill>
            <p:spPr>
              <a:xfrm>
                <a:off x="613538" y="550538"/>
                <a:ext cx="1653412" cy="628494"/>
              </a:xfrm>
              <a:prstGeom prst="rect">
                <a:avLst/>
              </a:prstGeom>
            </p:spPr>
          </p:pic>
        </p:grpSp>
        <p:sp>
          <p:nvSpPr>
            <p:cNvPr id="13" name="Rectangle 12"/>
            <p:cNvSpPr/>
            <p:nvPr userDrawn="1"/>
          </p:nvSpPr>
          <p:spPr>
            <a:xfrm>
              <a:off x="0" y="2990850"/>
              <a:ext cx="12211050" cy="3867150"/>
            </a:xfrm>
            <a:custGeom>
              <a:avLst/>
              <a:gdLst>
                <a:gd name="connsiteX0" fmla="*/ 0 w 12211050"/>
                <a:gd name="connsiteY0" fmla="*/ 0 h 3867150"/>
                <a:gd name="connsiteX1" fmla="*/ 12211050 w 12211050"/>
                <a:gd name="connsiteY1" fmla="*/ 0 h 3867150"/>
                <a:gd name="connsiteX2" fmla="*/ 12211050 w 12211050"/>
                <a:gd name="connsiteY2" fmla="*/ 3867150 h 3867150"/>
                <a:gd name="connsiteX3" fmla="*/ 0 w 12211050"/>
                <a:gd name="connsiteY3" fmla="*/ 3867150 h 3867150"/>
                <a:gd name="connsiteX4" fmla="*/ 0 w 12211050"/>
                <a:gd name="connsiteY4" fmla="*/ 0 h 3867150"/>
                <a:gd name="connsiteX0" fmla="*/ 0 w 12211050"/>
                <a:gd name="connsiteY0" fmla="*/ 0 h 3867150"/>
                <a:gd name="connsiteX1" fmla="*/ 12201525 w 12211050"/>
                <a:gd name="connsiteY1" fmla="*/ 2305050 h 3867150"/>
                <a:gd name="connsiteX2" fmla="*/ 12211050 w 12211050"/>
                <a:gd name="connsiteY2" fmla="*/ 3867150 h 3867150"/>
                <a:gd name="connsiteX3" fmla="*/ 0 w 12211050"/>
                <a:gd name="connsiteY3" fmla="*/ 3867150 h 3867150"/>
                <a:gd name="connsiteX4" fmla="*/ 0 w 12211050"/>
                <a:gd name="connsiteY4" fmla="*/ 0 h 386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050" h="3867150">
                  <a:moveTo>
                    <a:pt x="0" y="0"/>
                  </a:moveTo>
                  <a:lnTo>
                    <a:pt x="12201525" y="2305050"/>
                  </a:lnTo>
                  <a:lnTo>
                    <a:pt x="12211050" y="3867150"/>
                  </a:lnTo>
                  <a:lnTo>
                    <a:pt x="0" y="386715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Isosceles Triangle 15"/>
            <p:cNvSpPr/>
            <p:nvPr userDrawn="1"/>
          </p:nvSpPr>
          <p:spPr>
            <a:xfrm>
              <a:off x="5578386" y="5644542"/>
              <a:ext cx="6632664" cy="1213458"/>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 name="Footer Placeholder 4"/>
          <p:cNvSpPr>
            <a:spLocks noGrp="1"/>
          </p:cNvSpPr>
          <p:nvPr>
            <p:ph type="ftr" sz="quarter" idx="11"/>
          </p:nvPr>
        </p:nvSpPr>
        <p:spPr>
          <a:xfrm>
            <a:off x="4038600" y="6356350"/>
            <a:ext cx="4114800" cy="365125"/>
          </a:xfrm>
        </p:spPr>
        <p:txBody>
          <a:bodyPr/>
          <a:lstStyle/>
          <a:p>
            <a:endParaRPr lang="nl-NL"/>
          </a:p>
        </p:txBody>
      </p:sp>
      <p:sp>
        <p:nvSpPr>
          <p:cNvPr id="6" name="Slide Number Placeholder 5"/>
          <p:cNvSpPr>
            <a:spLocks noGrp="1"/>
          </p:cNvSpPr>
          <p:nvPr>
            <p:ph type="sldNum" sz="quarter" idx="12"/>
          </p:nvPr>
        </p:nvSpPr>
        <p:spPr>
          <a:xfrm>
            <a:off x="9324975" y="6356350"/>
            <a:ext cx="2743200" cy="365125"/>
          </a:xfrm>
        </p:spPr>
        <p:txBody>
          <a:bodyPr/>
          <a:lstStyle/>
          <a:p>
            <a:fld id="{AD6BCF77-3B20-4D4A-83E1-E3DF06597599}" type="slidenum">
              <a:rPr lang="nl-NL" smtClean="0"/>
              <a:t>‹nr.›</a:t>
            </a:fld>
            <a:endParaRPr lang="nl-NL"/>
          </a:p>
        </p:txBody>
      </p:sp>
      <p:sp>
        <p:nvSpPr>
          <p:cNvPr id="8" name="Tekstvak 7"/>
          <p:cNvSpPr txBox="1"/>
          <p:nvPr userDrawn="1"/>
        </p:nvSpPr>
        <p:spPr>
          <a:xfrm>
            <a:off x="541349" y="4373011"/>
            <a:ext cx="7259053" cy="769441"/>
          </a:xfrm>
          <a:prstGeom prst="rect">
            <a:avLst/>
          </a:prstGeom>
          <a:noFill/>
        </p:spPr>
        <p:txBody>
          <a:bodyPr wrap="square" rtlCol="0">
            <a:spAutoFit/>
          </a:bodyPr>
          <a:lstStyle/>
          <a:p>
            <a:r>
              <a:rPr lang="nl-NL" sz="4400" b="1" dirty="0">
                <a:solidFill>
                  <a:schemeClr val="tx2"/>
                </a:solidFill>
              </a:rPr>
              <a:t>Bedankt voor uw aandacht!</a:t>
            </a:r>
          </a:p>
        </p:txBody>
      </p:sp>
      <p:sp>
        <p:nvSpPr>
          <p:cNvPr id="20" name="Tekstvak 19"/>
          <p:cNvSpPr txBox="1"/>
          <p:nvPr userDrawn="1"/>
        </p:nvSpPr>
        <p:spPr>
          <a:xfrm>
            <a:off x="589739" y="4989877"/>
            <a:ext cx="3653518" cy="523220"/>
          </a:xfrm>
          <a:prstGeom prst="rect">
            <a:avLst/>
          </a:prstGeom>
          <a:noFill/>
        </p:spPr>
        <p:txBody>
          <a:bodyPr wrap="square" rtlCol="0">
            <a:spAutoFit/>
          </a:bodyPr>
          <a:lstStyle/>
          <a:p>
            <a:r>
              <a:rPr lang="nl-NL" sz="2800" b="1" dirty="0">
                <a:solidFill>
                  <a:schemeClr val="accent1"/>
                </a:solidFill>
              </a:rPr>
              <a:t>www.ssvv.nl</a:t>
            </a:r>
          </a:p>
        </p:txBody>
      </p:sp>
    </p:spTree>
    <p:extLst>
      <p:ext uri="{BB962C8B-B14F-4D97-AF65-F5344CB8AC3E}">
        <p14:creationId xmlns:p14="http://schemas.microsoft.com/office/powerpoint/2010/main" val="4087067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31950" y="800100"/>
            <a:ext cx="3420000" cy="933450"/>
          </a:xfrm>
        </p:spPr>
        <p:txBody>
          <a:bodyPr anchor="t" anchorCtr="0"/>
          <a:lstStyle>
            <a:lvl1pPr>
              <a:defRPr sz="3200"/>
            </a:lvl1pPr>
          </a:lstStyle>
          <a:p>
            <a:r>
              <a:rPr lang="en-US" dirty="0"/>
              <a:t>Click to edit Master title style</a:t>
            </a:r>
            <a:endParaRPr lang="nl-NL" dirty="0"/>
          </a:p>
        </p:txBody>
      </p:sp>
      <p:sp>
        <p:nvSpPr>
          <p:cNvPr id="3" name="Content Placeholder 2"/>
          <p:cNvSpPr>
            <a:spLocks noGrp="1"/>
          </p:cNvSpPr>
          <p:nvPr>
            <p:ph idx="1"/>
          </p:nvPr>
        </p:nvSpPr>
        <p:spPr>
          <a:xfrm>
            <a:off x="5183188" y="800101"/>
            <a:ext cx="6172200" cy="5060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Text Placeholder 3"/>
          <p:cNvSpPr>
            <a:spLocks noGrp="1"/>
          </p:cNvSpPr>
          <p:nvPr>
            <p:ph type="body" sz="half" idx="2"/>
          </p:nvPr>
        </p:nvSpPr>
        <p:spPr>
          <a:xfrm>
            <a:off x="1631950" y="2057400"/>
            <a:ext cx="3397250" cy="430887"/>
          </a:xfr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D6BCF77-3B20-4D4A-83E1-E3DF06597599}" type="slidenum">
              <a:rPr lang="nl-NL" smtClean="0"/>
              <a:t>‹nr.›</a:t>
            </a:fld>
            <a:endParaRPr lang="nl-NL"/>
          </a:p>
        </p:txBody>
      </p:sp>
    </p:spTree>
    <p:extLst>
      <p:ext uri="{BB962C8B-B14F-4D97-AF65-F5344CB8AC3E}">
        <p14:creationId xmlns:p14="http://schemas.microsoft.com/office/powerpoint/2010/main" val="934599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Isosceles Triangle 10"/>
          <p:cNvSpPr/>
          <p:nvPr userDrawn="1"/>
        </p:nvSpPr>
        <p:spPr>
          <a:xfrm flipV="1">
            <a:off x="0" y="0"/>
            <a:ext cx="2769326" cy="505097"/>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grpSp>
        <p:nvGrpSpPr>
          <p:cNvPr id="14" name="Group 13"/>
          <p:cNvGrpSpPr/>
          <p:nvPr userDrawn="1"/>
        </p:nvGrpSpPr>
        <p:grpSpPr>
          <a:xfrm>
            <a:off x="8401513" y="4302034"/>
            <a:ext cx="3793751" cy="2555965"/>
            <a:chOff x="7193280" y="4302034"/>
            <a:chExt cx="3793751" cy="2555965"/>
          </a:xfrm>
        </p:grpSpPr>
        <p:sp>
          <p:nvSpPr>
            <p:cNvPr id="12" name="Isosceles Triangle 11"/>
            <p:cNvSpPr/>
            <p:nvPr userDrawn="1"/>
          </p:nvSpPr>
          <p:spPr>
            <a:xfrm>
              <a:off x="10155011" y="4302034"/>
              <a:ext cx="832020" cy="2555965"/>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Isosceles Triangle 12"/>
            <p:cNvSpPr/>
            <p:nvPr userDrawn="1"/>
          </p:nvSpPr>
          <p:spPr>
            <a:xfrm>
              <a:off x="7193280" y="6165668"/>
              <a:ext cx="3784226" cy="692331"/>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Title Placeholder 1"/>
          <p:cNvSpPr>
            <a:spLocks noGrp="1"/>
          </p:cNvSpPr>
          <p:nvPr>
            <p:ph type="title"/>
          </p:nvPr>
        </p:nvSpPr>
        <p:spPr>
          <a:xfrm>
            <a:off x="1641564" y="800100"/>
            <a:ext cx="9721850" cy="609398"/>
          </a:xfrm>
          <a:prstGeom prst="rect">
            <a:avLst/>
          </a:prstGeom>
        </p:spPr>
        <p:txBody>
          <a:bodyPr vert="horz" lIns="36000" tIns="0" rIns="36000" bIns="0" rtlCol="0" anchor="t" anchorCtr="0">
            <a:spAutoFit/>
          </a:bodyPr>
          <a:lstStyle/>
          <a:p>
            <a:r>
              <a:rPr lang="en-US" dirty="0"/>
              <a:t>Click to edit Master title style</a:t>
            </a:r>
            <a:endParaRPr lang="nl-NL" dirty="0"/>
          </a:p>
        </p:txBody>
      </p:sp>
      <p:sp>
        <p:nvSpPr>
          <p:cNvPr id="3" name="Text Placeholder 2"/>
          <p:cNvSpPr>
            <a:spLocks noGrp="1"/>
          </p:cNvSpPr>
          <p:nvPr>
            <p:ph type="body" idx="1"/>
          </p:nvPr>
        </p:nvSpPr>
        <p:spPr>
          <a:xfrm>
            <a:off x="1641564" y="1810655"/>
            <a:ext cx="9721680" cy="2231380"/>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9324975" y="6356350"/>
            <a:ext cx="2743200" cy="365125"/>
          </a:xfrm>
          <a:prstGeom prst="rect">
            <a:avLst/>
          </a:prstGeom>
        </p:spPr>
        <p:txBody>
          <a:bodyPr vert="horz" lIns="91440" tIns="45720" rIns="91440" bIns="45720" rtlCol="0" anchor="ctr"/>
          <a:lstStyle>
            <a:lvl1pPr algn="r">
              <a:defRPr sz="1200" b="1">
                <a:solidFill>
                  <a:schemeClr val="bg1"/>
                </a:solidFill>
              </a:defRPr>
            </a:lvl1pPr>
          </a:lstStyle>
          <a:p>
            <a:fld id="{AD6BCF77-3B20-4D4A-83E1-E3DF06597599}" type="slidenum">
              <a:rPr lang="nl-NL" smtClean="0"/>
              <a:pPr/>
              <a:t>‹nr.›</a:t>
            </a:fld>
            <a:endParaRPr lang="nl-NL" dirty="0"/>
          </a:p>
        </p:txBody>
      </p:sp>
      <p:grpSp>
        <p:nvGrpSpPr>
          <p:cNvPr id="17" name="Groep 16">
            <a:extLst>
              <a:ext uri="{FF2B5EF4-FFF2-40B4-BE49-F238E27FC236}">
                <a16:creationId xmlns:a16="http://schemas.microsoft.com/office/drawing/2014/main" id="{D01AD508-234D-423C-8699-4FAF46AC2B8B}"/>
              </a:ext>
            </a:extLst>
          </p:cNvPr>
          <p:cNvGrpSpPr/>
          <p:nvPr userDrawn="1"/>
        </p:nvGrpSpPr>
        <p:grpSpPr>
          <a:xfrm>
            <a:off x="286567" y="6271611"/>
            <a:ext cx="3088822" cy="376842"/>
            <a:chOff x="286567" y="6271611"/>
            <a:chExt cx="3088822" cy="376842"/>
          </a:xfrm>
        </p:grpSpPr>
        <p:pic>
          <p:nvPicPr>
            <p:cNvPr id="18" name="Afbeelding 17">
              <a:extLst>
                <a:ext uri="{FF2B5EF4-FFF2-40B4-BE49-F238E27FC236}">
                  <a16:creationId xmlns:a16="http://schemas.microsoft.com/office/drawing/2014/main" id="{38695ABE-C9E9-4C9E-BFBC-08FD0B77C916}"/>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286567" y="6271611"/>
              <a:ext cx="932634" cy="345892"/>
            </a:xfrm>
            <a:prstGeom prst="rect">
              <a:avLst/>
            </a:prstGeom>
          </p:spPr>
        </p:pic>
        <p:pic>
          <p:nvPicPr>
            <p:cNvPr id="19" name="Afbeelding 18">
              <a:extLst>
                <a:ext uri="{FF2B5EF4-FFF2-40B4-BE49-F238E27FC236}">
                  <a16:creationId xmlns:a16="http://schemas.microsoft.com/office/drawing/2014/main" id="{8F6515A6-62E2-4863-BF68-0DA254C6653C}"/>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1631950" y="6503377"/>
              <a:ext cx="1743439" cy="145076"/>
            </a:xfrm>
            <a:prstGeom prst="rect">
              <a:avLst/>
            </a:prstGeom>
          </p:spPr>
        </p:pic>
      </p:grpSp>
    </p:spTree>
    <p:extLst>
      <p:ext uri="{BB962C8B-B14F-4D97-AF65-F5344CB8AC3E}">
        <p14:creationId xmlns:p14="http://schemas.microsoft.com/office/powerpoint/2010/main" val="4131819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accent1"/>
          </a:solidFill>
          <a:latin typeface="+mn-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1pPr>
      <a:lvl2pPr marL="0" indent="-288000" algn="l" defTabSz="914400" rtl="0" eaLnBrk="1" latinLnBrk="0" hangingPunct="1">
        <a:lnSpc>
          <a:spcPct val="100000"/>
        </a:lnSpc>
        <a:spcBef>
          <a:spcPts val="0"/>
        </a:spcBef>
        <a:spcAft>
          <a:spcPts val="600"/>
        </a:spcAft>
        <a:buClr>
          <a:schemeClr val="tx2"/>
        </a:buClr>
        <a:buSzPct val="70000"/>
        <a:buFontTx/>
        <a:buBlip>
          <a:blip r:embed="rId16"/>
        </a:buBlip>
        <a:defRPr sz="2800" kern="1200">
          <a:solidFill>
            <a:schemeClr val="tx1"/>
          </a:solidFill>
          <a:latin typeface="+mn-lt"/>
          <a:ea typeface="+mn-ea"/>
          <a:cs typeface="+mn-cs"/>
        </a:defRPr>
      </a:lvl2pPr>
      <a:lvl3pPr marL="576000" indent="-288000" algn="l" defTabSz="914400" rtl="0" eaLnBrk="1" latinLnBrk="0" hangingPunct="1">
        <a:lnSpc>
          <a:spcPct val="100000"/>
        </a:lnSpc>
        <a:spcBef>
          <a:spcPts val="0"/>
        </a:spcBef>
        <a:spcAft>
          <a:spcPts val="600"/>
        </a:spcAft>
        <a:buClr>
          <a:schemeClr val="tx2"/>
        </a:buClr>
        <a:buSzPct val="70000"/>
        <a:buFontTx/>
        <a:buBlip>
          <a:blip r:embed="rId16"/>
        </a:buBlip>
        <a:defRPr sz="2400" kern="1200">
          <a:solidFill>
            <a:schemeClr val="tx1"/>
          </a:solidFill>
          <a:latin typeface="+mn-lt"/>
          <a:ea typeface="+mn-ea"/>
          <a:cs typeface="+mn-cs"/>
        </a:defRPr>
      </a:lvl3pPr>
      <a:lvl4pPr marL="792000" indent="-216000" algn="l" defTabSz="914400" rtl="0" eaLnBrk="1" latinLnBrk="0" hangingPunct="1">
        <a:lnSpc>
          <a:spcPct val="100000"/>
        </a:lnSpc>
        <a:spcBef>
          <a:spcPts val="0"/>
        </a:spcBef>
        <a:spcAft>
          <a:spcPts val="600"/>
        </a:spcAft>
        <a:buClr>
          <a:schemeClr val="tx2"/>
        </a:buClr>
        <a:buFont typeface="Times New Roman" panose="02020603050405020304" pitchFamily="18" charset="0"/>
        <a:buChar char="›"/>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28" userDrawn="1">
          <p15:clr>
            <a:srgbClr val="F26B43"/>
          </p15:clr>
        </p15:guide>
        <p15:guide id="2" orient="horz" pos="5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otib-online.nl/" TargetMode="External"/><Relationship Id="rId2" Type="http://schemas.openxmlformats.org/officeDocument/2006/relationships/hyperlink" Target="https://rie.ii-mensenwerk.nl/site/nl" TargetMode="External"/><Relationship Id="rId1" Type="http://schemas.openxmlformats.org/officeDocument/2006/relationships/slideLayout" Target="../slideLayouts/slideLayout2.xml"/><Relationship Id="rId5" Type="http://schemas.openxmlformats.org/officeDocument/2006/relationships/hyperlink" Target="mailto:info@nvkl.nl" TargetMode="External"/><Relationship Id="rId4" Type="http://schemas.openxmlformats.org/officeDocument/2006/relationships/hyperlink" Target="mailto:info@ooi.n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4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0484" y="5082540"/>
            <a:ext cx="9721850" cy="1578894"/>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4400" b="1" i="0" kern="1200">
                <a:solidFill>
                  <a:schemeClr val="tx2"/>
                </a:solidFill>
                <a:latin typeface="Calibri" panose="020F0502020204030204" pitchFamily="34" charset="0"/>
                <a:ea typeface="+mj-ea"/>
                <a:cs typeface="Calibri" panose="020F0502020204030204" pitchFamily="34" charset="0"/>
              </a:defRPr>
            </a:lvl1pPr>
          </a:lstStyle>
          <a:p>
            <a:r>
              <a:rPr lang="nl-NL" dirty="0"/>
              <a:t>De Branche RI&amp;E</a:t>
            </a:r>
          </a:p>
          <a:p>
            <a:r>
              <a:rPr lang="nl-NL" sz="3000" dirty="0"/>
              <a:t>Rien van de Laar</a:t>
            </a:r>
          </a:p>
          <a:p>
            <a:r>
              <a:rPr lang="nl-NL" sz="2000" b="0" dirty="0"/>
              <a:t>Hoger Veiligheidskundige</a:t>
            </a:r>
          </a:p>
          <a:p>
            <a:r>
              <a:rPr lang="nl-NL" sz="2000" b="0" dirty="0"/>
              <a:t>Kerndeskundige</a:t>
            </a:r>
          </a:p>
        </p:txBody>
      </p:sp>
    </p:spTree>
    <p:extLst>
      <p:ext uri="{BB962C8B-B14F-4D97-AF65-F5344CB8AC3E}">
        <p14:creationId xmlns:p14="http://schemas.microsoft.com/office/powerpoint/2010/main" val="40620463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Gebruiksvriendelijkheid</a:t>
            </a:r>
          </a:p>
        </p:txBody>
      </p:sp>
      <p:sp>
        <p:nvSpPr>
          <p:cNvPr id="5" name="Tijdelijke aanduiding voor inhoud 4">
            <a:extLst>
              <a:ext uri="{FF2B5EF4-FFF2-40B4-BE49-F238E27FC236}">
                <a16:creationId xmlns:a16="http://schemas.microsoft.com/office/drawing/2014/main" id="{5AD1A732-0F72-1342-A4F6-9E4CC4024A3B}"/>
              </a:ext>
            </a:extLst>
          </p:cNvPr>
          <p:cNvSpPr>
            <a:spLocks noGrp="1"/>
          </p:cNvSpPr>
          <p:nvPr>
            <p:ph idx="1"/>
          </p:nvPr>
        </p:nvSpPr>
        <p:spPr>
          <a:xfrm>
            <a:off x="1641564" y="1810655"/>
            <a:ext cx="9721850" cy="1800493"/>
          </a:xfrm>
        </p:spPr>
        <p:txBody>
          <a:bodyPr/>
          <a:lstStyle/>
          <a:p>
            <a:pPr marL="285750" indent="-285750">
              <a:buFont typeface="Arial" panose="020B0604020202020204" pitchFamily="34" charset="0"/>
              <a:buChar char="•"/>
            </a:pPr>
            <a:r>
              <a:rPr lang="nl-NL" sz="1600" dirty="0"/>
              <a:t>Het RI&amp;E-instrument is een uitnodigend, redelijk beknopt digitaal instrument en is betrekkelijk eenvoudig door de beoogde gebruikers te hanteren.</a:t>
            </a:r>
          </a:p>
          <a:p>
            <a:pPr marL="285750" indent="-285750">
              <a:buFont typeface="Arial" panose="020B0604020202020204" pitchFamily="34" charset="0"/>
              <a:buChar char="•"/>
            </a:pPr>
            <a:r>
              <a:rPr lang="nl-NL" sz="1600" dirty="0"/>
              <a:t>Het RI&amp;E-instrument maakt het gebruikers mogelijk, bijvoorbeeld door middel van ‘filtervragen’, de arbeidsrisico’s van alleen díe werkprocessen te inventariseren en te evalueren die in hun bedrijf aanwezig zijn. </a:t>
            </a:r>
          </a:p>
          <a:p>
            <a:pPr marL="861750" lvl="2" indent="-285750">
              <a:buFont typeface="Arial" panose="020B0604020202020204" pitchFamily="34" charset="0"/>
              <a:buChar char="•"/>
            </a:pPr>
            <a:r>
              <a:rPr lang="nl-NL" sz="1200" dirty="0"/>
              <a:t>Tankstations zonder wasstraat krijgen op deze manier geen onnodige (vraag)stellingen over risico’s rond wasstraten te beantwoorden.</a:t>
            </a:r>
          </a:p>
          <a:p>
            <a:pPr marL="285750" indent="-285750">
              <a:buFont typeface="Arial" panose="020B0604020202020204" pitchFamily="34" charset="0"/>
              <a:buChar char="•"/>
            </a:pPr>
            <a:r>
              <a:rPr lang="nl-NL" sz="1600" dirty="0"/>
              <a:t>Alle teksten in het RI&amp;E-instrument zijn verwoord in een, voor de beoogde gebruikers, begrijpelijk taal</a:t>
            </a:r>
            <a:endParaRPr lang="nl-NL" dirty="0"/>
          </a:p>
        </p:txBody>
      </p:sp>
    </p:spTree>
    <p:extLst>
      <p:ext uri="{BB962C8B-B14F-4D97-AF65-F5344CB8AC3E}">
        <p14:creationId xmlns:p14="http://schemas.microsoft.com/office/powerpoint/2010/main" val="666438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41564" y="800100"/>
            <a:ext cx="9721850" cy="609398"/>
          </a:xfrm>
        </p:spPr>
        <p:txBody>
          <a:bodyPr/>
          <a:lstStyle/>
          <a:p>
            <a:r>
              <a:rPr lang="nl-NL" dirty="0"/>
              <a:t>Plan van Aanpak</a:t>
            </a:r>
          </a:p>
        </p:txBody>
      </p:sp>
      <p:sp>
        <p:nvSpPr>
          <p:cNvPr id="5" name="Tijdelijke aanduiding voor inhoud 4">
            <a:extLst>
              <a:ext uri="{FF2B5EF4-FFF2-40B4-BE49-F238E27FC236}">
                <a16:creationId xmlns:a16="http://schemas.microsoft.com/office/drawing/2014/main" id="{5AD1A732-0F72-1342-A4F6-9E4CC4024A3B}"/>
              </a:ext>
            </a:extLst>
          </p:cNvPr>
          <p:cNvSpPr>
            <a:spLocks noGrp="1"/>
          </p:cNvSpPr>
          <p:nvPr>
            <p:ph idx="1"/>
          </p:nvPr>
        </p:nvSpPr>
        <p:spPr>
          <a:xfrm>
            <a:off x="1641564" y="1810655"/>
            <a:ext cx="9721850" cy="5078313"/>
          </a:xfrm>
        </p:spPr>
        <p:txBody>
          <a:bodyPr/>
          <a:lstStyle/>
          <a:p>
            <a:pPr marL="285750" indent="-285750">
              <a:buFont typeface="Arial" panose="020B0604020202020204" pitchFamily="34" charset="0"/>
              <a:buChar char="•"/>
            </a:pPr>
            <a:r>
              <a:rPr lang="nl-NL" sz="1600" dirty="0"/>
              <a:t>Het RI&amp;E-instrument is pragmatisch gericht op verbeteringen in arbeidsomstandigheden en op een goed arbobeleid in het bedrijf.</a:t>
            </a:r>
          </a:p>
          <a:p>
            <a:pPr marL="285750" indent="-285750">
              <a:buFont typeface="Arial" panose="020B0604020202020204" pitchFamily="34" charset="0"/>
              <a:buChar char="•"/>
            </a:pPr>
            <a:r>
              <a:rPr lang="nl-NL" sz="1600" dirty="0"/>
              <a:t>Het RI&amp;E-instrument zet aan tot actie:</a:t>
            </a:r>
          </a:p>
          <a:p>
            <a:pPr lvl="2">
              <a:buFont typeface="Arial" panose="020B0604020202020204" pitchFamily="34" charset="0"/>
              <a:buChar char="•"/>
            </a:pPr>
            <a:r>
              <a:rPr lang="nl-NL" sz="1200" dirty="0"/>
              <a:t>de werkbaarheid van het RI&amp;E-instrument is goed;</a:t>
            </a:r>
          </a:p>
          <a:p>
            <a:pPr lvl="2">
              <a:buFont typeface="Arial" panose="020B0604020202020204" pitchFamily="34" charset="0"/>
              <a:buChar char="•"/>
            </a:pPr>
            <a:r>
              <a:rPr lang="nl-NL" sz="1200" dirty="0"/>
              <a:t>het is gericht op actie, lokt na invullen daadwerkelijk (verbeter)activiteiten uit;</a:t>
            </a:r>
          </a:p>
          <a:p>
            <a:pPr lvl="2">
              <a:buFont typeface="Arial" panose="020B0604020202020204" pitchFamily="34" charset="0"/>
              <a:buChar char="•"/>
            </a:pPr>
            <a:r>
              <a:rPr lang="nl-NL" sz="1200" dirty="0"/>
              <a:t>geeft aan welke prioritaire arbeidsrisico’s beheerst zijn en op welke manier;</a:t>
            </a:r>
          </a:p>
          <a:p>
            <a:pPr lvl="2">
              <a:buFont typeface="Arial" panose="020B0604020202020204" pitchFamily="34" charset="0"/>
              <a:buChar char="•"/>
            </a:pPr>
            <a:r>
              <a:rPr lang="nl-NL" sz="1200" dirty="0"/>
              <a:t>het plan van aanpak rolt er ‘vanzelf’ uit.</a:t>
            </a:r>
          </a:p>
          <a:p>
            <a:pPr marL="285750" indent="-285750">
              <a:buFont typeface="Arial" panose="020B0604020202020204" pitchFamily="34" charset="0"/>
              <a:buChar char="•"/>
            </a:pPr>
            <a:r>
              <a:rPr lang="nl-NL" sz="1600" dirty="0"/>
              <a:t>Het RI&amp;E-instrument leidt ‘automatisch’ tot een plan van aanpak met als (tabel)format:</a:t>
            </a:r>
          </a:p>
          <a:p>
            <a:pPr lvl="2">
              <a:buFont typeface="Arial" panose="020B0604020202020204" pitchFamily="34" charset="0"/>
              <a:buChar char="•"/>
            </a:pPr>
            <a:r>
              <a:rPr lang="nl-NL" sz="1200" dirty="0"/>
              <a:t>Wat aanpakken;</a:t>
            </a:r>
          </a:p>
          <a:p>
            <a:pPr lvl="2">
              <a:buFont typeface="Arial" panose="020B0604020202020204" pitchFamily="34" charset="0"/>
              <a:buChar char="•"/>
            </a:pPr>
            <a:r>
              <a:rPr lang="nl-NL" sz="1200" dirty="0"/>
              <a:t>Beoogd resultaat;</a:t>
            </a:r>
          </a:p>
          <a:p>
            <a:pPr lvl="2">
              <a:buFont typeface="Arial" panose="020B0604020202020204" pitchFamily="34" charset="0"/>
              <a:buChar char="•"/>
            </a:pPr>
            <a:r>
              <a:rPr lang="nl-NL" sz="1200" dirty="0"/>
              <a:t>Wie is verantwoordelijk;</a:t>
            </a:r>
          </a:p>
          <a:p>
            <a:pPr lvl="2">
              <a:buFont typeface="Arial" panose="020B0604020202020204" pitchFamily="34" charset="0"/>
              <a:buChar char="•"/>
            </a:pPr>
            <a:r>
              <a:rPr lang="nl-NL" sz="1200" dirty="0"/>
              <a:t>Wie voert uit;</a:t>
            </a:r>
          </a:p>
          <a:p>
            <a:pPr lvl="2">
              <a:buFont typeface="Arial" panose="020B0604020202020204" pitchFamily="34" charset="0"/>
              <a:buChar char="•"/>
            </a:pPr>
            <a:r>
              <a:rPr lang="nl-NL" sz="1200" dirty="0"/>
              <a:t>Wanneer is het klaar;</a:t>
            </a:r>
          </a:p>
          <a:p>
            <a:pPr lvl="2">
              <a:buFont typeface="Arial" panose="020B0604020202020204" pitchFamily="34" charset="0"/>
              <a:buChar char="•"/>
            </a:pPr>
            <a:r>
              <a:rPr lang="nl-NL" sz="1200" dirty="0"/>
              <a:t>Kosten/budget;</a:t>
            </a:r>
          </a:p>
          <a:p>
            <a:pPr lvl="2">
              <a:buFont typeface="Arial" panose="020B0604020202020204" pitchFamily="34" charset="0"/>
              <a:buChar char="•"/>
            </a:pPr>
            <a:r>
              <a:rPr lang="nl-NL" sz="1200" dirty="0"/>
              <a:t>Restrisico;</a:t>
            </a:r>
          </a:p>
          <a:p>
            <a:pPr lvl="2">
              <a:buFont typeface="Arial" panose="020B0604020202020204" pitchFamily="34" charset="0"/>
              <a:buChar char="•"/>
            </a:pPr>
            <a:r>
              <a:rPr lang="nl-NL" sz="1200" dirty="0"/>
              <a:t>(Criteria voor) resultaatevaluatie.</a:t>
            </a:r>
          </a:p>
          <a:p>
            <a:endParaRPr lang="nl-NL" dirty="0"/>
          </a:p>
        </p:txBody>
      </p:sp>
    </p:spTree>
    <p:extLst>
      <p:ext uri="{BB962C8B-B14F-4D97-AF65-F5344CB8AC3E}">
        <p14:creationId xmlns:p14="http://schemas.microsoft.com/office/powerpoint/2010/main" val="36959074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Actualiteit</a:t>
            </a:r>
          </a:p>
        </p:txBody>
      </p:sp>
      <p:sp>
        <p:nvSpPr>
          <p:cNvPr id="5" name="Tijdelijke aanduiding voor inhoud 4">
            <a:extLst>
              <a:ext uri="{FF2B5EF4-FFF2-40B4-BE49-F238E27FC236}">
                <a16:creationId xmlns:a16="http://schemas.microsoft.com/office/drawing/2014/main" id="{5AD1A732-0F72-1342-A4F6-9E4CC4024A3B}"/>
              </a:ext>
            </a:extLst>
          </p:cNvPr>
          <p:cNvSpPr>
            <a:spLocks noGrp="1"/>
          </p:cNvSpPr>
          <p:nvPr>
            <p:ph idx="1"/>
          </p:nvPr>
        </p:nvSpPr>
        <p:spPr>
          <a:xfrm>
            <a:off x="1641564" y="1810655"/>
            <a:ext cx="9721850" cy="2354491"/>
          </a:xfrm>
        </p:spPr>
        <p:txBody>
          <a:bodyPr/>
          <a:lstStyle/>
          <a:p>
            <a:pPr marL="285750" indent="-285750">
              <a:buFont typeface="Arial" panose="020B0604020202020204" pitchFamily="34" charset="0"/>
              <a:buChar char="•"/>
            </a:pPr>
            <a:r>
              <a:rPr lang="nl-NL" sz="1600" dirty="0"/>
              <a:t>Het RI&amp;E-instrument is, na het succesvol doorlopen van de </a:t>
            </a:r>
            <a:r>
              <a:rPr lang="nl-NL" sz="1600" dirty="0" err="1"/>
              <a:t>erkenningprocedure</a:t>
            </a:r>
            <a:r>
              <a:rPr lang="nl-NL" sz="1600" dirty="0"/>
              <a:t> </a:t>
            </a:r>
          </a:p>
          <a:p>
            <a:pPr marL="861750" lvl="2" indent="-285750">
              <a:buFont typeface="Arial" panose="020B0604020202020204" pitchFamily="34" charset="0"/>
              <a:buChar char="•"/>
            </a:pPr>
            <a:r>
              <a:rPr lang="nl-NL" sz="1200" dirty="0"/>
              <a:t>Maximaal drie jaar gegarandeerd erkend. </a:t>
            </a:r>
          </a:p>
          <a:p>
            <a:pPr marL="285750" indent="-285750">
              <a:buFont typeface="Arial" panose="020B0604020202020204" pitchFamily="34" charset="0"/>
              <a:buChar char="•"/>
            </a:pPr>
            <a:r>
              <a:rPr lang="nl-NL" sz="1600" dirty="0"/>
              <a:t>Hiermee wordt bedoeld dat de sociale partners vóór het verstrijken van de periode van drie jaar dienen na te gaan of er al dan niet aanpassingen in het instrument nodig zijn;</a:t>
            </a:r>
          </a:p>
          <a:p>
            <a:pPr marL="285750" indent="-285750">
              <a:buFont typeface="Arial" panose="020B0604020202020204" pitchFamily="34" charset="0"/>
              <a:buChar char="•"/>
            </a:pPr>
            <a:r>
              <a:rPr lang="nl-NL" sz="1600" dirty="0"/>
              <a:t>Mocht tussentijds aanleiding bestaan om het RI&amp;E-instrument te onderhouden (in verband met kleine gebreken of aanvullingen) of te actualiseren (in verband met wijzigingen in wet- en regelgeving of in stand der techniek, wetenschap of professionele dienstverlening), dan nemen de sociale partners hiertoe het initiatief.</a:t>
            </a:r>
          </a:p>
          <a:p>
            <a:endParaRPr lang="nl-NL" sz="1000" dirty="0"/>
          </a:p>
        </p:txBody>
      </p:sp>
    </p:spTree>
    <p:extLst>
      <p:ext uri="{BB962C8B-B14F-4D97-AF65-F5344CB8AC3E}">
        <p14:creationId xmlns:p14="http://schemas.microsoft.com/office/powerpoint/2010/main" val="12015979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41564" y="800100"/>
            <a:ext cx="9721850" cy="609398"/>
          </a:xfrm>
        </p:spPr>
        <p:txBody>
          <a:bodyPr/>
          <a:lstStyle/>
          <a:p>
            <a:r>
              <a:rPr lang="nl-NL" dirty="0"/>
              <a:t>Verantwoordelijkheid</a:t>
            </a:r>
          </a:p>
        </p:txBody>
      </p:sp>
      <p:sp>
        <p:nvSpPr>
          <p:cNvPr id="5" name="Tijdelijke aanduiding voor inhoud 4">
            <a:extLst>
              <a:ext uri="{FF2B5EF4-FFF2-40B4-BE49-F238E27FC236}">
                <a16:creationId xmlns:a16="http://schemas.microsoft.com/office/drawing/2014/main" id="{5AD1A732-0F72-1342-A4F6-9E4CC4024A3B}"/>
              </a:ext>
            </a:extLst>
          </p:cNvPr>
          <p:cNvSpPr>
            <a:spLocks noGrp="1"/>
          </p:cNvSpPr>
          <p:nvPr>
            <p:ph idx="1"/>
          </p:nvPr>
        </p:nvSpPr>
        <p:spPr>
          <a:xfrm>
            <a:off x="1641564" y="1810655"/>
            <a:ext cx="9721850" cy="1200329"/>
          </a:xfrm>
        </p:spPr>
        <p:txBody>
          <a:bodyPr/>
          <a:lstStyle/>
          <a:p>
            <a:pPr marL="285750" indent="-285750">
              <a:buFont typeface="Arial" panose="020B0604020202020204" pitchFamily="34" charset="0"/>
              <a:buChar char="•"/>
            </a:pPr>
            <a:r>
              <a:rPr lang="nl-NL" sz="1600" dirty="0"/>
              <a:t>Het RI&amp;E-instrument bevat een disclaimer die aangeeft dat de werkgever zélf verantwoordelijk is voor het hebben van een RI&amp;E-document en plan van aanpak, </a:t>
            </a:r>
          </a:p>
          <a:p>
            <a:pPr marL="285750" indent="-285750">
              <a:buFont typeface="Arial" panose="020B0604020202020204" pitchFamily="34" charset="0"/>
              <a:buChar char="•"/>
            </a:pPr>
            <a:r>
              <a:rPr lang="nl-NL" sz="1600" dirty="0"/>
              <a:t>Evenals voor de volledigheid, actualiteit en waarheidsgetrouwheid ervan.</a:t>
            </a:r>
          </a:p>
          <a:p>
            <a:endParaRPr lang="nl-NL" sz="1000" dirty="0"/>
          </a:p>
        </p:txBody>
      </p:sp>
    </p:spTree>
    <p:extLst>
      <p:ext uri="{BB962C8B-B14F-4D97-AF65-F5344CB8AC3E}">
        <p14:creationId xmlns:p14="http://schemas.microsoft.com/office/powerpoint/2010/main" val="521762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0484" y="5082540"/>
            <a:ext cx="9721850" cy="6093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4400" b="1" i="0" kern="1200">
                <a:solidFill>
                  <a:schemeClr val="tx2"/>
                </a:solidFill>
                <a:latin typeface="Calibri" panose="020F0502020204030204" pitchFamily="34" charset="0"/>
                <a:ea typeface="+mj-ea"/>
                <a:cs typeface="Calibri" panose="020F0502020204030204" pitchFamily="34" charset="0"/>
              </a:defRPr>
            </a:lvl1pPr>
          </a:lstStyle>
          <a:p>
            <a:r>
              <a:rPr lang="nl-NL" dirty="0"/>
              <a:t>Inkijk in een branche-instrument</a:t>
            </a:r>
          </a:p>
        </p:txBody>
      </p:sp>
    </p:spTree>
    <p:extLst>
      <p:ext uri="{BB962C8B-B14F-4D97-AF65-F5344CB8AC3E}">
        <p14:creationId xmlns:p14="http://schemas.microsoft.com/office/powerpoint/2010/main" val="1489485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Inloggen </a:t>
            </a:r>
          </a:p>
        </p:txBody>
      </p:sp>
      <p:sp>
        <p:nvSpPr>
          <p:cNvPr id="27650" name="Tijdelijke aanduiding voor verticale tekst 2"/>
          <p:cNvSpPr>
            <a:spLocks noGrp="1"/>
          </p:cNvSpPr>
          <p:nvPr>
            <p:ph idx="1"/>
          </p:nvPr>
        </p:nvSpPr>
        <p:spPr>
          <a:xfrm>
            <a:off x="2063552" y="1988841"/>
            <a:ext cx="8229600" cy="4247317"/>
          </a:xfrm>
        </p:spPr>
        <p:txBody>
          <a:bodyPr/>
          <a:lstStyle/>
          <a:p>
            <a:pPr>
              <a:buNone/>
            </a:pPr>
            <a:r>
              <a:rPr lang="nl-NL" sz="2000" dirty="0">
                <a:latin typeface="Arial" charset="0"/>
                <a:cs typeface="Arial" charset="0"/>
                <a:hlinkClick r:id="rId2"/>
              </a:rPr>
              <a:t>https://rie.ii-mensenwerk.nl/site/nl</a:t>
            </a:r>
            <a:endParaRPr lang="nl-NL" sz="2000" dirty="0">
              <a:latin typeface="Arial" charset="0"/>
              <a:cs typeface="Arial" charset="0"/>
            </a:endParaRPr>
          </a:p>
          <a:p>
            <a:r>
              <a:rPr lang="nl-NL" sz="1600" dirty="0"/>
              <a:t>Gebruikersnaam:</a:t>
            </a:r>
            <a:br>
              <a:rPr lang="nl-NL" sz="1600" dirty="0"/>
            </a:br>
            <a:r>
              <a:rPr lang="nl-NL" sz="1600" dirty="0"/>
              <a:t>Wachtwoord:</a:t>
            </a:r>
            <a:br>
              <a:rPr lang="nl-NL" sz="1600" dirty="0"/>
            </a:br>
            <a:r>
              <a:rPr lang="nl-NL" sz="1600" dirty="0"/>
              <a:t>Inloggen Wachtwoord vergeten</a:t>
            </a:r>
          </a:p>
          <a:p>
            <a:r>
              <a:rPr lang="nl-NL" sz="1600" dirty="0"/>
              <a:t>Gebruikers van </a:t>
            </a:r>
            <a:r>
              <a:rPr lang="nl-NL" sz="1600" dirty="0">
                <a:hlinkClick r:id="rId3"/>
              </a:rPr>
              <a:t>www.otib-online.nl</a:t>
            </a:r>
            <a:r>
              <a:rPr lang="nl-NL" sz="1600" dirty="0"/>
              <a:t> kunnen inloggen met hun inloggegevens voor </a:t>
            </a:r>
            <a:r>
              <a:rPr lang="nl-NL" sz="1600" dirty="0" err="1"/>
              <a:t>www.otib-online.nl</a:t>
            </a:r>
            <a:r>
              <a:rPr lang="nl-NL" sz="1600" dirty="0"/>
              <a:t>.</a:t>
            </a:r>
          </a:p>
          <a:p>
            <a:r>
              <a:rPr lang="nl-NL" sz="1600" dirty="0"/>
              <a:t>Indien u niet aangesloten bent bij OTIB kunt u indien van toepassing ook op de volgende manier inloggen:</a:t>
            </a:r>
          </a:p>
          <a:p>
            <a:r>
              <a:rPr lang="nl-NL" sz="1600" dirty="0"/>
              <a:t>Bedrijven die onder de isolatiebranche vallen kunnen hun inlogaccount voor de </a:t>
            </a:r>
            <a:r>
              <a:rPr lang="nl-NL" sz="1600" dirty="0" err="1"/>
              <a:t>bedrijfs</a:t>
            </a:r>
            <a:r>
              <a:rPr lang="nl-NL" sz="1600" dirty="0"/>
              <a:t> RI&amp;E bij OOI opvragen: E: </a:t>
            </a:r>
            <a:r>
              <a:rPr lang="nl-NL" sz="1600" dirty="0">
                <a:hlinkClick r:id="rId4"/>
              </a:rPr>
              <a:t>info@ooi.nl</a:t>
            </a:r>
            <a:r>
              <a:rPr lang="nl-NL" sz="1600" dirty="0"/>
              <a:t> of T: 0181 65 95 55 (Wendy </a:t>
            </a:r>
            <a:r>
              <a:rPr lang="nl-NL" sz="1600" dirty="0" err="1"/>
              <a:t>Bosboom</a:t>
            </a:r>
            <a:r>
              <a:rPr lang="nl-NL" sz="1600" dirty="0"/>
              <a:t>)</a:t>
            </a:r>
          </a:p>
          <a:p>
            <a:r>
              <a:rPr lang="nl-NL" sz="1600" dirty="0"/>
              <a:t>Bedrijven die lid zijn van NVKL kunnen hun inlogaccount voor de </a:t>
            </a:r>
            <a:r>
              <a:rPr lang="nl-NL" sz="1600" dirty="0" err="1"/>
              <a:t>bedrijfs</a:t>
            </a:r>
            <a:r>
              <a:rPr lang="nl-NL" sz="1600" dirty="0"/>
              <a:t> RI&amp;E bij NVKL opvragen: E: </a:t>
            </a:r>
            <a:r>
              <a:rPr lang="nl-NL" sz="1600" dirty="0">
                <a:hlinkClick r:id="rId5"/>
              </a:rPr>
              <a:t>info@nvkl.nl</a:t>
            </a:r>
            <a:r>
              <a:rPr lang="nl-NL" sz="1600" dirty="0"/>
              <a:t> of T: 088 400 84 90</a:t>
            </a:r>
          </a:p>
          <a:p>
            <a:pPr>
              <a:buNone/>
            </a:pPr>
            <a:endParaRPr lang="nl-NL" sz="2000" dirty="0">
              <a:latin typeface="Arial" charset="0"/>
              <a:cs typeface="Arial" charset="0"/>
            </a:endParaRPr>
          </a:p>
        </p:txBody>
      </p:sp>
    </p:spTree>
    <p:extLst>
      <p:ext uri="{BB962C8B-B14F-4D97-AF65-F5344CB8AC3E}">
        <p14:creationId xmlns:p14="http://schemas.microsoft.com/office/powerpoint/2010/main" val="3870691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jdelijke aanduiding voor inhoud 58"/>
          <p:cNvSpPr>
            <a:spLocks noGrp="1"/>
          </p:cNvSpPr>
          <p:nvPr>
            <p:ph idx="1"/>
          </p:nvPr>
        </p:nvSpPr>
        <p:spPr>
          <a:xfrm>
            <a:off x="1991544" y="1916833"/>
            <a:ext cx="8229600" cy="1200329"/>
          </a:xfrm>
        </p:spPr>
        <p:txBody>
          <a:bodyPr/>
          <a:lstStyle/>
          <a:p>
            <a:pPr eaLnBrk="1" hangingPunct="1">
              <a:buFont typeface="Arial" pitchFamily="34" charset="0"/>
              <a:buNone/>
            </a:pPr>
            <a:r>
              <a:rPr lang="nl-NL" sz="2000" dirty="0">
                <a:latin typeface="Verdana"/>
                <a:cs typeface="Verdana"/>
              </a:rPr>
              <a:t> </a:t>
            </a:r>
          </a:p>
          <a:p>
            <a:endParaRPr lang="nl-NL" sz="2000" dirty="0">
              <a:latin typeface="Verdana"/>
              <a:cs typeface="Verdana"/>
            </a:endParaRPr>
          </a:p>
          <a:p>
            <a:pPr eaLnBrk="1" hangingPunct="1"/>
            <a:endParaRPr lang="nl-NL" sz="1800" dirty="0">
              <a:latin typeface="Verdana"/>
              <a:cs typeface="Verdana"/>
            </a:endParaRPr>
          </a:p>
        </p:txBody>
      </p:sp>
      <p:pic>
        <p:nvPicPr>
          <p:cNvPr id="2" name="Afbeelding 1">
            <a:extLst>
              <a:ext uri="{FF2B5EF4-FFF2-40B4-BE49-F238E27FC236}">
                <a16:creationId xmlns:a16="http://schemas.microsoft.com/office/drawing/2014/main" id="{6819A218-0DAD-284D-A3FD-B7BBA43A9CFC}"/>
              </a:ext>
            </a:extLst>
          </p:cNvPr>
          <p:cNvPicPr>
            <a:picLocks noChangeAspect="1"/>
          </p:cNvPicPr>
          <p:nvPr/>
        </p:nvPicPr>
        <p:blipFill>
          <a:blip r:embed="rId2"/>
          <a:stretch>
            <a:fillRect/>
          </a:stretch>
        </p:blipFill>
        <p:spPr>
          <a:xfrm>
            <a:off x="3070965" y="381000"/>
            <a:ext cx="6050071" cy="6000328"/>
          </a:xfrm>
          <a:prstGeom prst="rect">
            <a:avLst/>
          </a:prstGeom>
        </p:spPr>
      </p:pic>
      <p:cxnSp>
        <p:nvCxnSpPr>
          <p:cNvPr id="8" name="Rechte verbindingslijn 7">
            <a:extLst>
              <a:ext uri="{FF2B5EF4-FFF2-40B4-BE49-F238E27FC236}">
                <a16:creationId xmlns:a16="http://schemas.microsoft.com/office/drawing/2014/main" id="{2A2F42E3-F946-C94D-BB38-A40B52B18377}"/>
              </a:ext>
            </a:extLst>
          </p:cNvPr>
          <p:cNvCxnSpPr>
            <a:cxnSpLocks/>
          </p:cNvCxnSpPr>
          <p:nvPr/>
        </p:nvCxnSpPr>
        <p:spPr>
          <a:xfrm flipH="1" flipV="1">
            <a:off x="4871864" y="1412777"/>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cxnSp>
        <p:nvCxnSpPr>
          <p:cNvPr id="9" name="Rechte verbindingslijn 8">
            <a:extLst>
              <a:ext uri="{FF2B5EF4-FFF2-40B4-BE49-F238E27FC236}">
                <a16:creationId xmlns:a16="http://schemas.microsoft.com/office/drawing/2014/main" id="{8B97857F-72AC-B441-A4D1-B87DEA2D5799}"/>
              </a:ext>
            </a:extLst>
          </p:cNvPr>
          <p:cNvCxnSpPr>
            <a:cxnSpLocks/>
          </p:cNvCxnSpPr>
          <p:nvPr/>
        </p:nvCxnSpPr>
        <p:spPr>
          <a:xfrm flipH="1" flipV="1">
            <a:off x="5375920" y="3645025"/>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7925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Startscherm</a:t>
            </a:r>
          </a:p>
        </p:txBody>
      </p:sp>
      <p:pic>
        <p:nvPicPr>
          <p:cNvPr id="4" name="Tijdelijke aanduiding voor inhoud 3">
            <a:extLst>
              <a:ext uri="{FF2B5EF4-FFF2-40B4-BE49-F238E27FC236}">
                <a16:creationId xmlns:a16="http://schemas.microsoft.com/office/drawing/2014/main" id="{065457F3-11EA-CF41-8D34-7B36B41F539C}"/>
              </a:ext>
            </a:extLst>
          </p:cNvPr>
          <p:cNvPicPr>
            <a:picLocks noGrp="1" noChangeAspect="1"/>
          </p:cNvPicPr>
          <p:nvPr>
            <p:ph idx="1"/>
          </p:nvPr>
        </p:nvPicPr>
        <p:blipFill>
          <a:blip r:embed="rId2"/>
          <a:stretch>
            <a:fillRect/>
          </a:stretch>
        </p:blipFill>
        <p:spPr>
          <a:xfrm>
            <a:off x="2168552" y="1988841"/>
            <a:ext cx="7887888" cy="4525963"/>
          </a:xfrm>
          <a:prstGeom prst="rect">
            <a:avLst/>
          </a:prstGeom>
        </p:spPr>
      </p:pic>
      <p:cxnSp>
        <p:nvCxnSpPr>
          <p:cNvPr id="3" name="Rechte verbindingslijn 2">
            <a:extLst>
              <a:ext uri="{FF2B5EF4-FFF2-40B4-BE49-F238E27FC236}">
                <a16:creationId xmlns:a16="http://schemas.microsoft.com/office/drawing/2014/main" id="{CE534DDD-DAB1-5F40-A182-13D56E441147}"/>
              </a:ext>
            </a:extLst>
          </p:cNvPr>
          <p:cNvCxnSpPr>
            <a:cxnSpLocks/>
          </p:cNvCxnSpPr>
          <p:nvPr/>
        </p:nvCxnSpPr>
        <p:spPr>
          <a:xfrm flipH="1" flipV="1">
            <a:off x="6888088" y="1656622"/>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60451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Bedrijfsinformatie</a:t>
            </a:r>
          </a:p>
        </p:txBody>
      </p:sp>
      <p:pic>
        <p:nvPicPr>
          <p:cNvPr id="5" name="Tijdelijke aanduiding voor inhoud 4">
            <a:extLst>
              <a:ext uri="{FF2B5EF4-FFF2-40B4-BE49-F238E27FC236}">
                <a16:creationId xmlns:a16="http://schemas.microsoft.com/office/drawing/2014/main" id="{6A3040C1-F947-F74B-9C63-0184F75ECA0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61637" y="1600201"/>
            <a:ext cx="3468726" cy="4525963"/>
          </a:xfrm>
          <a:prstGeom prst="rect">
            <a:avLst/>
          </a:prstGeom>
        </p:spPr>
      </p:pic>
      <p:cxnSp>
        <p:nvCxnSpPr>
          <p:cNvPr id="4" name="Rechte verbindingslijn 3">
            <a:extLst>
              <a:ext uri="{FF2B5EF4-FFF2-40B4-BE49-F238E27FC236}">
                <a16:creationId xmlns:a16="http://schemas.microsoft.com/office/drawing/2014/main" id="{71756F47-5A16-DE4D-B465-C5DF9E4503B6}"/>
              </a:ext>
            </a:extLst>
          </p:cNvPr>
          <p:cNvCxnSpPr>
            <a:cxnSpLocks/>
          </p:cNvCxnSpPr>
          <p:nvPr/>
        </p:nvCxnSpPr>
        <p:spPr>
          <a:xfrm flipH="1" flipV="1">
            <a:off x="6085328" y="5157193"/>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14268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Bedrijfsinformatie</a:t>
            </a:r>
          </a:p>
        </p:txBody>
      </p:sp>
      <p:pic>
        <p:nvPicPr>
          <p:cNvPr id="4" name="Tijdelijke aanduiding voor inhoud 3">
            <a:extLst>
              <a:ext uri="{FF2B5EF4-FFF2-40B4-BE49-F238E27FC236}">
                <a16:creationId xmlns:a16="http://schemas.microsoft.com/office/drawing/2014/main" id="{B1F9822A-A640-9F46-AAE9-EC2EE8DBA3B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55217" y="1600201"/>
            <a:ext cx="3681566" cy="4525963"/>
          </a:xfrm>
          <a:prstGeom prst="rect">
            <a:avLst/>
          </a:prstGeom>
        </p:spPr>
      </p:pic>
      <p:cxnSp>
        <p:nvCxnSpPr>
          <p:cNvPr id="5" name="Rechte verbindingslijn 4">
            <a:extLst>
              <a:ext uri="{FF2B5EF4-FFF2-40B4-BE49-F238E27FC236}">
                <a16:creationId xmlns:a16="http://schemas.microsoft.com/office/drawing/2014/main" id="{5F81C9EB-E292-C343-BDC4-E814FDAB5C41}"/>
              </a:ext>
            </a:extLst>
          </p:cNvPr>
          <p:cNvCxnSpPr>
            <a:cxnSpLocks/>
          </p:cNvCxnSpPr>
          <p:nvPr/>
        </p:nvCxnSpPr>
        <p:spPr>
          <a:xfrm flipH="1" flipV="1">
            <a:off x="4943872" y="5157193"/>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cxnSp>
        <p:nvCxnSpPr>
          <p:cNvPr id="6" name="Rechte verbindingslijn 5">
            <a:extLst>
              <a:ext uri="{FF2B5EF4-FFF2-40B4-BE49-F238E27FC236}">
                <a16:creationId xmlns:a16="http://schemas.microsoft.com/office/drawing/2014/main" id="{A7DC55E6-0828-E24E-9367-9ED4214C4FB6}"/>
              </a:ext>
            </a:extLst>
          </p:cNvPr>
          <p:cNvCxnSpPr>
            <a:cxnSpLocks/>
          </p:cNvCxnSpPr>
          <p:nvPr/>
        </p:nvCxnSpPr>
        <p:spPr>
          <a:xfrm flipH="1" flipV="1">
            <a:off x="3719736" y="1772817"/>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5534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Branche</a:t>
            </a:r>
            <a:r>
              <a:rPr lang="en-US" dirty="0"/>
              <a:t>-RI&amp;E</a:t>
            </a:r>
            <a:endParaRPr lang="nl-NL" dirty="0"/>
          </a:p>
        </p:txBody>
      </p:sp>
      <p:sp>
        <p:nvSpPr>
          <p:cNvPr id="3" name="Content Placeholder 2"/>
          <p:cNvSpPr>
            <a:spLocks noGrp="1"/>
          </p:cNvSpPr>
          <p:nvPr>
            <p:ph idx="1"/>
          </p:nvPr>
        </p:nvSpPr>
        <p:spPr>
          <a:xfrm>
            <a:off x="1641563" y="1810655"/>
            <a:ext cx="7145249" cy="2385268"/>
          </a:xfrm>
        </p:spPr>
        <p:txBody>
          <a:bodyPr/>
          <a:lstStyle/>
          <a:p>
            <a:pPr lvl="1" indent="0">
              <a:buNone/>
            </a:pPr>
            <a:r>
              <a:rPr lang="nl-NL" dirty="0"/>
              <a:t>Criteria voor erkenning van de Branche RI&amp;E</a:t>
            </a:r>
            <a:endParaRPr lang="en-US" dirty="0"/>
          </a:p>
          <a:p>
            <a:pPr lvl="1" indent="0">
              <a:buNone/>
            </a:pPr>
            <a:r>
              <a:rPr lang="nl-NL" dirty="0"/>
              <a:t>Inkijk in een branche-instrument</a:t>
            </a:r>
          </a:p>
          <a:p>
            <a:pPr lvl="1" indent="0">
              <a:buNone/>
            </a:pPr>
            <a:endParaRPr lang="nl-NL" dirty="0"/>
          </a:p>
          <a:p>
            <a:pPr lvl="1" indent="0">
              <a:buNone/>
            </a:pPr>
            <a:endParaRPr lang="nl-NL" dirty="0"/>
          </a:p>
        </p:txBody>
      </p:sp>
    </p:spTree>
    <p:extLst>
      <p:ext uri="{BB962C8B-B14F-4D97-AF65-F5344CB8AC3E}">
        <p14:creationId xmlns:p14="http://schemas.microsoft.com/office/powerpoint/2010/main" val="1569525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a:r>
              <a:rPr lang="nl-NL" sz="3200" dirty="0">
                <a:latin typeface="Verdana" pitchFamily="34" charset="0"/>
                <a:ea typeface="Verdana" pitchFamily="34" charset="0"/>
                <a:cs typeface="Verdana" pitchFamily="34" charset="0"/>
              </a:rPr>
              <a:t>Vestiging toevoegen 1</a:t>
            </a:r>
          </a:p>
        </p:txBody>
      </p:sp>
      <p:pic>
        <p:nvPicPr>
          <p:cNvPr id="2" name="Tijdelijke aanduiding voor inhoud 1">
            <a:extLst>
              <a:ext uri="{FF2B5EF4-FFF2-40B4-BE49-F238E27FC236}">
                <a16:creationId xmlns:a16="http://schemas.microsoft.com/office/drawing/2014/main" id="{A39A115F-2164-6F47-87CB-9533F363F1E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987459" y="1600201"/>
            <a:ext cx="4217082" cy="4525963"/>
          </a:xfrm>
          <a:prstGeom prst="rect">
            <a:avLst/>
          </a:prstGeom>
        </p:spPr>
      </p:pic>
      <p:cxnSp>
        <p:nvCxnSpPr>
          <p:cNvPr id="4" name="Rechte verbindingslijn 3">
            <a:extLst>
              <a:ext uri="{FF2B5EF4-FFF2-40B4-BE49-F238E27FC236}">
                <a16:creationId xmlns:a16="http://schemas.microsoft.com/office/drawing/2014/main" id="{8DCD921D-1C27-294B-AF0F-4D195D442C14}"/>
              </a:ext>
            </a:extLst>
          </p:cNvPr>
          <p:cNvCxnSpPr>
            <a:cxnSpLocks/>
          </p:cNvCxnSpPr>
          <p:nvPr/>
        </p:nvCxnSpPr>
        <p:spPr>
          <a:xfrm flipH="1" flipV="1">
            <a:off x="5807968" y="1584567"/>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4462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Vestiging toevoegen 2</a:t>
            </a:r>
          </a:p>
        </p:txBody>
      </p:sp>
      <p:pic>
        <p:nvPicPr>
          <p:cNvPr id="5" name="Tijdelijke aanduiding voor inhoud 4">
            <a:extLst>
              <a:ext uri="{FF2B5EF4-FFF2-40B4-BE49-F238E27FC236}">
                <a16:creationId xmlns:a16="http://schemas.microsoft.com/office/drawing/2014/main" id="{8283E28A-21FA-7443-9FBF-F5142B2F3A2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993136" y="1600201"/>
            <a:ext cx="4205729" cy="4525963"/>
          </a:xfrm>
          <a:prstGeom prst="rect">
            <a:avLst/>
          </a:prstGeom>
        </p:spPr>
      </p:pic>
      <p:cxnSp>
        <p:nvCxnSpPr>
          <p:cNvPr id="4" name="Rechte verbindingslijn 3">
            <a:extLst>
              <a:ext uri="{FF2B5EF4-FFF2-40B4-BE49-F238E27FC236}">
                <a16:creationId xmlns:a16="http://schemas.microsoft.com/office/drawing/2014/main" id="{6A3485E7-0F02-5C4E-B798-52CFF45E0CBC}"/>
              </a:ext>
            </a:extLst>
          </p:cNvPr>
          <p:cNvCxnSpPr>
            <a:cxnSpLocks/>
          </p:cNvCxnSpPr>
          <p:nvPr/>
        </p:nvCxnSpPr>
        <p:spPr>
          <a:xfrm flipH="1" flipV="1">
            <a:off x="2567608" y="2132857"/>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44478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a:r>
              <a:rPr lang="nl-NL" sz="3200" dirty="0">
                <a:latin typeface="Verdana" pitchFamily="34" charset="0"/>
                <a:ea typeface="Verdana" pitchFamily="34" charset="0"/>
                <a:cs typeface="Verdana" pitchFamily="34" charset="0"/>
              </a:rPr>
              <a:t>Vestiging toevoegen 3</a:t>
            </a:r>
          </a:p>
        </p:txBody>
      </p:sp>
      <p:pic>
        <p:nvPicPr>
          <p:cNvPr id="2" name="Tijdelijke aanduiding voor inhoud 1">
            <a:extLst>
              <a:ext uri="{FF2B5EF4-FFF2-40B4-BE49-F238E27FC236}">
                <a16:creationId xmlns:a16="http://schemas.microsoft.com/office/drawing/2014/main" id="{4E94E23B-4CBB-0640-9402-3EB3C7435FF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45164" y="1600201"/>
            <a:ext cx="3701672" cy="4525963"/>
          </a:xfrm>
          <a:prstGeom prst="rect">
            <a:avLst/>
          </a:prstGeom>
        </p:spPr>
      </p:pic>
      <p:cxnSp>
        <p:nvCxnSpPr>
          <p:cNvPr id="4" name="Rechte verbindingslijn 3">
            <a:extLst>
              <a:ext uri="{FF2B5EF4-FFF2-40B4-BE49-F238E27FC236}">
                <a16:creationId xmlns:a16="http://schemas.microsoft.com/office/drawing/2014/main" id="{C4BA45E6-550C-8047-8D6B-F7672EBF8724}"/>
              </a:ext>
            </a:extLst>
          </p:cNvPr>
          <p:cNvCxnSpPr>
            <a:cxnSpLocks/>
          </p:cNvCxnSpPr>
          <p:nvPr/>
        </p:nvCxnSpPr>
        <p:spPr>
          <a:xfrm flipH="1" flipV="1">
            <a:off x="5015880" y="5085185"/>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83A0D25E-2D38-704E-800E-6D6A78E15C47}"/>
              </a:ext>
            </a:extLst>
          </p:cNvPr>
          <p:cNvCxnSpPr>
            <a:cxnSpLocks/>
          </p:cNvCxnSpPr>
          <p:nvPr/>
        </p:nvCxnSpPr>
        <p:spPr>
          <a:xfrm flipH="1" flipV="1">
            <a:off x="4727848" y="1663935"/>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55569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a:r>
              <a:rPr lang="nl-NL" sz="3200" dirty="0">
                <a:latin typeface="Verdana" pitchFamily="34" charset="0"/>
                <a:ea typeface="Verdana" pitchFamily="34" charset="0"/>
                <a:cs typeface="Verdana" pitchFamily="34" charset="0"/>
              </a:rPr>
              <a:t>Veel gestelde vragen 1</a:t>
            </a:r>
          </a:p>
        </p:txBody>
      </p:sp>
      <p:pic>
        <p:nvPicPr>
          <p:cNvPr id="7" name="Afbeelding 6">
            <a:extLst>
              <a:ext uri="{FF2B5EF4-FFF2-40B4-BE49-F238E27FC236}">
                <a16:creationId xmlns:a16="http://schemas.microsoft.com/office/drawing/2014/main" id="{958E87CF-352B-3048-95B9-140A324330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5561" y="2064548"/>
            <a:ext cx="7183591" cy="4104456"/>
          </a:xfrm>
          <a:prstGeom prst="rect">
            <a:avLst/>
          </a:prstGeom>
        </p:spPr>
      </p:pic>
      <p:cxnSp>
        <p:nvCxnSpPr>
          <p:cNvPr id="4" name="Rechte verbindingslijn 3">
            <a:extLst>
              <a:ext uri="{FF2B5EF4-FFF2-40B4-BE49-F238E27FC236}">
                <a16:creationId xmlns:a16="http://schemas.microsoft.com/office/drawing/2014/main" id="{C4BA45E6-550C-8047-8D6B-F7672EBF8724}"/>
              </a:ext>
            </a:extLst>
          </p:cNvPr>
          <p:cNvCxnSpPr>
            <a:cxnSpLocks/>
          </p:cNvCxnSpPr>
          <p:nvPr/>
        </p:nvCxnSpPr>
        <p:spPr>
          <a:xfrm flipH="1" flipV="1">
            <a:off x="2783632" y="5375283"/>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7651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a:r>
              <a:rPr lang="nl-NL" sz="3200" dirty="0">
                <a:latin typeface="Verdana" pitchFamily="34" charset="0"/>
                <a:ea typeface="Verdana" pitchFamily="34" charset="0"/>
                <a:cs typeface="Verdana" pitchFamily="34" charset="0"/>
              </a:rPr>
              <a:t>Veel gestelde vragen 2</a:t>
            </a:r>
          </a:p>
        </p:txBody>
      </p:sp>
      <p:pic>
        <p:nvPicPr>
          <p:cNvPr id="2" name="Tijdelijke aanduiding voor inhoud 1">
            <a:extLst>
              <a:ext uri="{FF2B5EF4-FFF2-40B4-BE49-F238E27FC236}">
                <a16:creationId xmlns:a16="http://schemas.microsoft.com/office/drawing/2014/main" id="{2A80D39E-F347-9243-9A4F-11EEC5EAC92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402193" y="1600201"/>
            <a:ext cx="3387614" cy="4525963"/>
          </a:xfrm>
          <a:prstGeom prst="rect">
            <a:avLst/>
          </a:prstGeom>
        </p:spPr>
      </p:pic>
      <p:cxnSp>
        <p:nvCxnSpPr>
          <p:cNvPr id="4" name="Rechte verbindingslijn 3">
            <a:extLst>
              <a:ext uri="{FF2B5EF4-FFF2-40B4-BE49-F238E27FC236}">
                <a16:creationId xmlns:a16="http://schemas.microsoft.com/office/drawing/2014/main" id="{0F3B59E1-408E-9B46-9B20-DE8D5CF28B7B}"/>
              </a:ext>
            </a:extLst>
          </p:cNvPr>
          <p:cNvCxnSpPr>
            <a:cxnSpLocks/>
          </p:cNvCxnSpPr>
          <p:nvPr/>
        </p:nvCxnSpPr>
        <p:spPr>
          <a:xfrm flipH="1" flipV="1">
            <a:off x="2855640" y="1586665"/>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1602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Inventarisatie</a:t>
            </a:r>
          </a:p>
        </p:txBody>
      </p:sp>
      <p:pic>
        <p:nvPicPr>
          <p:cNvPr id="2" name="Tijdelijke aanduiding voor inhoud 1">
            <a:extLst>
              <a:ext uri="{FF2B5EF4-FFF2-40B4-BE49-F238E27FC236}">
                <a16:creationId xmlns:a16="http://schemas.microsoft.com/office/drawing/2014/main" id="{2B24CF61-AD31-AD49-85AA-51944B727FF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48691" y="1600201"/>
            <a:ext cx="5494619" cy="4525963"/>
          </a:xfrm>
          <a:prstGeom prst="rect">
            <a:avLst/>
          </a:prstGeom>
        </p:spPr>
      </p:pic>
      <p:cxnSp>
        <p:nvCxnSpPr>
          <p:cNvPr id="4" name="Rechte verbindingslijn 3">
            <a:extLst>
              <a:ext uri="{FF2B5EF4-FFF2-40B4-BE49-F238E27FC236}">
                <a16:creationId xmlns:a16="http://schemas.microsoft.com/office/drawing/2014/main" id="{4DA800B5-733F-634B-BB58-A5F032670BCA}"/>
              </a:ext>
            </a:extLst>
          </p:cNvPr>
          <p:cNvCxnSpPr>
            <a:cxnSpLocks/>
          </p:cNvCxnSpPr>
          <p:nvPr/>
        </p:nvCxnSpPr>
        <p:spPr>
          <a:xfrm flipH="1" flipV="1">
            <a:off x="2855640" y="1484785"/>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6560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Beschikbare modules </a:t>
            </a:r>
          </a:p>
        </p:txBody>
      </p:sp>
      <p:pic>
        <p:nvPicPr>
          <p:cNvPr id="2" name="Tijdelijke aanduiding voor inhoud 1">
            <a:extLst>
              <a:ext uri="{FF2B5EF4-FFF2-40B4-BE49-F238E27FC236}">
                <a16:creationId xmlns:a16="http://schemas.microsoft.com/office/drawing/2014/main" id="{2509EBD5-4BFC-344F-B6B5-7E7F7386F433}"/>
              </a:ext>
            </a:extLst>
          </p:cNvPr>
          <p:cNvPicPr>
            <a:picLocks noGrp="1" noChangeAspect="1"/>
          </p:cNvPicPr>
          <p:nvPr>
            <p:ph idx="1"/>
          </p:nvPr>
        </p:nvPicPr>
        <p:blipFill>
          <a:blip r:embed="rId2"/>
          <a:stretch>
            <a:fillRect/>
          </a:stretch>
        </p:blipFill>
        <p:spPr>
          <a:xfrm>
            <a:off x="2666926" y="1600201"/>
            <a:ext cx="6858148" cy="4525963"/>
          </a:xfrm>
          <a:prstGeom prst="rect">
            <a:avLst/>
          </a:prstGeom>
        </p:spPr>
      </p:pic>
      <p:cxnSp>
        <p:nvCxnSpPr>
          <p:cNvPr id="4" name="Rechte verbindingslijn 3">
            <a:extLst>
              <a:ext uri="{FF2B5EF4-FFF2-40B4-BE49-F238E27FC236}">
                <a16:creationId xmlns:a16="http://schemas.microsoft.com/office/drawing/2014/main" id="{DF68FE10-CD52-5A42-8733-5D86F09391CA}"/>
              </a:ext>
            </a:extLst>
          </p:cNvPr>
          <p:cNvCxnSpPr>
            <a:cxnSpLocks/>
          </p:cNvCxnSpPr>
          <p:nvPr/>
        </p:nvCxnSpPr>
        <p:spPr>
          <a:xfrm flipH="1" flipV="1">
            <a:off x="7680176" y="2924945"/>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2408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Module aan/uit</a:t>
            </a:r>
          </a:p>
        </p:txBody>
      </p:sp>
      <p:pic>
        <p:nvPicPr>
          <p:cNvPr id="2" name="Tijdelijke aanduiding voor inhoud 1">
            <a:extLst>
              <a:ext uri="{FF2B5EF4-FFF2-40B4-BE49-F238E27FC236}">
                <a16:creationId xmlns:a16="http://schemas.microsoft.com/office/drawing/2014/main" id="{08136C1D-2CAC-2F42-B22E-AA8C079A6EC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48793" y="1600201"/>
            <a:ext cx="3494414" cy="4525963"/>
          </a:xfrm>
          <a:prstGeom prst="rect">
            <a:avLst/>
          </a:prstGeom>
        </p:spPr>
      </p:pic>
      <p:cxnSp>
        <p:nvCxnSpPr>
          <p:cNvPr id="4" name="Rechte verbindingslijn 3">
            <a:extLst>
              <a:ext uri="{FF2B5EF4-FFF2-40B4-BE49-F238E27FC236}">
                <a16:creationId xmlns:a16="http://schemas.microsoft.com/office/drawing/2014/main" id="{00C02747-E6F1-5743-AB31-611559F362B3}"/>
              </a:ext>
            </a:extLst>
          </p:cNvPr>
          <p:cNvCxnSpPr>
            <a:cxnSpLocks/>
          </p:cNvCxnSpPr>
          <p:nvPr/>
        </p:nvCxnSpPr>
        <p:spPr>
          <a:xfrm flipH="1" flipV="1">
            <a:off x="2963974" y="2276873"/>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83087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Risico toevoegen</a:t>
            </a:r>
          </a:p>
        </p:txBody>
      </p:sp>
      <p:pic>
        <p:nvPicPr>
          <p:cNvPr id="2" name="Tijdelijke aanduiding voor inhoud 1">
            <a:extLst>
              <a:ext uri="{FF2B5EF4-FFF2-40B4-BE49-F238E27FC236}">
                <a16:creationId xmlns:a16="http://schemas.microsoft.com/office/drawing/2014/main" id="{08136C1D-2CAC-2F42-B22E-AA8C079A6EC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48793" y="1600201"/>
            <a:ext cx="3494414" cy="4525963"/>
          </a:xfrm>
          <a:prstGeom prst="rect">
            <a:avLst/>
          </a:prstGeom>
        </p:spPr>
      </p:pic>
      <p:cxnSp>
        <p:nvCxnSpPr>
          <p:cNvPr id="4" name="Rechte verbindingslijn 3">
            <a:extLst>
              <a:ext uri="{FF2B5EF4-FFF2-40B4-BE49-F238E27FC236}">
                <a16:creationId xmlns:a16="http://schemas.microsoft.com/office/drawing/2014/main" id="{00C02747-E6F1-5743-AB31-611559F362B3}"/>
              </a:ext>
            </a:extLst>
          </p:cNvPr>
          <p:cNvCxnSpPr>
            <a:cxnSpLocks/>
          </p:cNvCxnSpPr>
          <p:nvPr/>
        </p:nvCxnSpPr>
        <p:spPr>
          <a:xfrm flipH="1" flipV="1">
            <a:off x="5663952" y="4941169"/>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6012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Extra risico toevoegen</a:t>
            </a:r>
          </a:p>
        </p:txBody>
      </p:sp>
      <p:pic>
        <p:nvPicPr>
          <p:cNvPr id="2" name="Tijdelijke aanduiding voor inhoud 1">
            <a:extLst>
              <a:ext uri="{FF2B5EF4-FFF2-40B4-BE49-F238E27FC236}">
                <a16:creationId xmlns:a16="http://schemas.microsoft.com/office/drawing/2014/main" id="{6AD865E3-7EBA-1249-8468-D9DC6CDCEFB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31924" y="1600201"/>
            <a:ext cx="3728153" cy="4525963"/>
          </a:xfrm>
          <a:prstGeom prst="rect">
            <a:avLst/>
          </a:prstGeom>
        </p:spPr>
      </p:pic>
      <p:cxnSp>
        <p:nvCxnSpPr>
          <p:cNvPr id="4" name="Rechte verbindingslijn 3">
            <a:extLst>
              <a:ext uri="{FF2B5EF4-FFF2-40B4-BE49-F238E27FC236}">
                <a16:creationId xmlns:a16="http://schemas.microsoft.com/office/drawing/2014/main" id="{7D8F26D1-051F-0941-BBAE-8CDE8A6D9097}"/>
              </a:ext>
            </a:extLst>
          </p:cNvPr>
          <p:cNvCxnSpPr>
            <a:cxnSpLocks/>
          </p:cNvCxnSpPr>
          <p:nvPr/>
        </p:nvCxnSpPr>
        <p:spPr>
          <a:xfrm flipH="1" flipV="1">
            <a:off x="3647728" y="2664734"/>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5332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0484" y="5082540"/>
            <a:ext cx="9721850" cy="6093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4400" b="1" i="0" kern="1200">
                <a:solidFill>
                  <a:schemeClr val="tx2"/>
                </a:solidFill>
                <a:latin typeface="Calibri" panose="020F0502020204030204" pitchFamily="34" charset="0"/>
                <a:ea typeface="+mj-ea"/>
                <a:cs typeface="Calibri" panose="020F0502020204030204" pitchFamily="34" charset="0"/>
              </a:defRPr>
            </a:lvl1pPr>
          </a:lstStyle>
          <a:p>
            <a:r>
              <a:rPr lang="nl-NL" dirty="0"/>
              <a:t>Criteria voor erkenning van de Branche</a:t>
            </a:r>
            <a:endParaRPr lang="nl-NL" sz="2000" b="0" dirty="0"/>
          </a:p>
        </p:txBody>
      </p:sp>
    </p:spTree>
    <p:extLst>
      <p:ext uri="{BB962C8B-B14F-4D97-AF65-F5344CB8AC3E}">
        <p14:creationId xmlns:p14="http://schemas.microsoft.com/office/powerpoint/2010/main" val="910357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Extra risico toevoegen</a:t>
            </a:r>
          </a:p>
        </p:txBody>
      </p:sp>
      <p:pic>
        <p:nvPicPr>
          <p:cNvPr id="6" name="Afbeelding 5">
            <a:extLst>
              <a:ext uri="{FF2B5EF4-FFF2-40B4-BE49-F238E27FC236}">
                <a16:creationId xmlns:a16="http://schemas.microsoft.com/office/drawing/2014/main" id="{E146C593-0E7E-1949-A3B5-75A706757F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9697" y="1628801"/>
            <a:ext cx="5760639" cy="4830797"/>
          </a:xfrm>
          <a:prstGeom prst="rect">
            <a:avLst/>
          </a:prstGeom>
        </p:spPr>
      </p:pic>
      <p:cxnSp>
        <p:nvCxnSpPr>
          <p:cNvPr id="4" name="Rechte verbindingslijn 3">
            <a:extLst>
              <a:ext uri="{FF2B5EF4-FFF2-40B4-BE49-F238E27FC236}">
                <a16:creationId xmlns:a16="http://schemas.microsoft.com/office/drawing/2014/main" id="{7D8F26D1-051F-0941-BBAE-8CDE8A6D9097}"/>
              </a:ext>
            </a:extLst>
          </p:cNvPr>
          <p:cNvCxnSpPr>
            <a:cxnSpLocks/>
          </p:cNvCxnSpPr>
          <p:nvPr/>
        </p:nvCxnSpPr>
        <p:spPr>
          <a:xfrm flipH="1" flipV="1">
            <a:off x="3863752" y="1309547"/>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8216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Aanpak van de risico’s</a:t>
            </a:r>
          </a:p>
        </p:txBody>
      </p:sp>
      <p:pic>
        <p:nvPicPr>
          <p:cNvPr id="2" name="Tijdelijke aanduiding voor inhoud 1">
            <a:extLst>
              <a:ext uri="{FF2B5EF4-FFF2-40B4-BE49-F238E27FC236}">
                <a16:creationId xmlns:a16="http://schemas.microsoft.com/office/drawing/2014/main" id="{58787449-D027-DF40-96DC-3F38BF7B7EB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415552" y="1600201"/>
            <a:ext cx="3360896" cy="4525963"/>
          </a:xfrm>
          <a:prstGeom prst="rect">
            <a:avLst/>
          </a:prstGeom>
        </p:spPr>
      </p:pic>
      <p:cxnSp>
        <p:nvCxnSpPr>
          <p:cNvPr id="4" name="Rechte verbindingslijn 3">
            <a:extLst>
              <a:ext uri="{FF2B5EF4-FFF2-40B4-BE49-F238E27FC236}">
                <a16:creationId xmlns:a16="http://schemas.microsoft.com/office/drawing/2014/main" id="{4FC49177-7925-7B46-A70C-2B48B94BAD79}"/>
              </a:ext>
            </a:extLst>
          </p:cNvPr>
          <p:cNvCxnSpPr>
            <a:cxnSpLocks/>
          </p:cNvCxnSpPr>
          <p:nvPr/>
        </p:nvCxnSpPr>
        <p:spPr>
          <a:xfrm flipH="1" flipV="1">
            <a:off x="5591944" y="2420889"/>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68643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a:r>
              <a:rPr lang="nl-NL" sz="3200" dirty="0">
                <a:latin typeface="Verdana" pitchFamily="34" charset="0"/>
                <a:ea typeface="Verdana" pitchFamily="34" charset="0"/>
                <a:cs typeface="Verdana" pitchFamily="34" charset="0"/>
              </a:rPr>
              <a:t>Actie plannen</a:t>
            </a:r>
          </a:p>
        </p:txBody>
      </p:sp>
      <p:pic>
        <p:nvPicPr>
          <p:cNvPr id="2" name="Tijdelijke aanduiding voor inhoud 1">
            <a:extLst>
              <a:ext uri="{FF2B5EF4-FFF2-40B4-BE49-F238E27FC236}">
                <a16:creationId xmlns:a16="http://schemas.microsoft.com/office/drawing/2014/main" id="{9E89C395-70EC-1C4E-A389-3B8F05F54DC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02413" y="1600201"/>
            <a:ext cx="4987175" cy="4525963"/>
          </a:xfrm>
          <a:prstGeom prst="rect">
            <a:avLst/>
          </a:prstGeom>
        </p:spPr>
      </p:pic>
      <p:cxnSp>
        <p:nvCxnSpPr>
          <p:cNvPr id="4" name="Rechte verbindingslijn 3">
            <a:extLst>
              <a:ext uri="{FF2B5EF4-FFF2-40B4-BE49-F238E27FC236}">
                <a16:creationId xmlns:a16="http://schemas.microsoft.com/office/drawing/2014/main" id="{5449F295-E8E1-2B45-929B-A3192E1256E4}"/>
              </a:ext>
            </a:extLst>
          </p:cNvPr>
          <p:cNvCxnSpPr>
            <a:cxnSpLocks/>
          </p:cNvCxnSpPr>
          <p:nvPr/>
        </p:nvCxnSpPr>
        <p:spPr>
          <a:xfrm flipH="1" flipV="1">
            <a:off x="6312024" y="5229201"/>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1610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Wijzigen risicoklasse</a:t>
            </a:r>
          </a:p>
        </p:txBody>
      </p:sp>
      <p:pic>
        <p:nvPicPr>
          <p:cNvPr id="2" name="Tijdelijke aanduiding voor inhoud 1">
            <a:extLst>
              <a:ext uri="{FF2B5EF4-FFF2-40B4-BE49-F238E27FC236}">
                <a16:creationId xmlns:a16="http://schemas.microsoft.com/office/drawing/2014/main" id="{0E7A8F98-8C71-6C4E-AAC8-9BB784CBA7A8}"/>
              </a:ext>
            </a:extLst>
          </p:cNvPr>
          <p:cNvPicPr>
            <a:picLocks noGrp="1" noChangeAspect="1"/>
          </p:cNvPicPr>
          <p:nvPr>
            <p:ph idx="1"/>
          </p:nvPr>
        </p:nvPicPr>
        <p:blipFill>
          <a:blip r:embed="rId2"/>
          <a:stretch>
            <a:fillRect/>
          </a:stretch>
        </p:blipFill>
        <p:spPr>
          <a:xfrm>
            <a:off x="2996155" y="1600201"/>
            <a:ext cx="6199691" cy="4525963"/>
          </a:xfrm>
          <a:prstGeom prst="rect">
            <a:avLst/>
          </a:prstGeom>
        </p:spPr>
      </p:pic>
      <p:cxnSp>
        <p:nvCxnSpPr>
          <p:cNvPr id="4" name="Rechte verbindingslijn 3">
            <a:extLst>
              <a:ext uri="{FF2B5EF4-FFF2-40B4-BE49-F238E27FC236}">
                <a16:creationId xmlns:a16="http://schemas.microsoft.com/office/drawing/2014/main" id="{C48DD46A-D60F-4244-8C1D-D5FD65F3AD16}"/>
              </a:ext>
            </a:extLst>
          </p:cNvPr>
          <p:cNvCxnSpPr>
            <a:cxnSpLocks/>
          </p:cNvCxnSpPr>
          <p:nvPr/>
        </p:nvCxnSpPr>
        <p:spPr>
          <a:xfrm flipH="1" flipV="1">
            <a:off x="2567608" y="3356993"/>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19E667F2-806E-BF4D-A37E-62AF22E6EB1F}"/>
              </a:ext>
            </a:extLst>
          </p:cNvPr>
          <p:cNvCxnSpPr>
            <a:cxnSpLocks/>
          </p:cNvCxnSpPr>
          <p:nvPr/>
        </p:nvCxnSpPr>
        <p:spPr>
          <a:xfrm flipH="1" flipV="1">
            <a:off x="4223792" y="3326404"/>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cxnSp>
        <p:nvCxnSpPr>
          <p:cNvPr id="6" name="Rechte verbindingslijn 5">
            <a:extLst>
              <a:ext uri="{FF2B5EF4-FFF2-40B4-BE49-F238E27FC236}">
                <a16:creationId xmlns:a16="http://schemas.microsoft.com/office/drawing/2014/main" id="{BAD04023-A6DF-4140-9062-CA45AD229941}"/>
              </a:ext>
            </a:extLst>
          </p:cNvPr>
          <p:cNvCxnSpPr>
            <a:cxnSpLocks/>
          </p:cNvCxnSpPr>
          <p:nvPr/>
        </p:nvCxnSpPr>
        <p:spPr>
          <a:xfrm flipH="1" flipV="1">
            <a:off x="6960096" y="3322839"/>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6277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0BBB3979-0E96-2748-ACDB-ACBC66659CF5}"/>
              </a:ext>
            </a:extLst>
          </p:cNvPr>
          <p:cNvPicPr>
            <a:picLocks noGrp="1" noChangeAspect="1"/>
          </p:cNvPicPr>
          <p:nvPr>
            <p:ph idx="1"/>
          </p:nvPr>
        </p:nvPicPr>
        <p:blipFill>
          <a:blip r:embed="rId2"/>
          <a:stretch>
            <a:fillRect/>
          </a:stretch>
        </p:blipFill>
        <p:spPr>
          <a:xfrm>
            <a:off x="3851660" y="1600201"/>
            <a:ext cx="4488681" cy="4525963"/>
          </a:xfrm>
          <a:prstGeom prst="rect">
            <a:avLst/>
          </a:prstGeom>
        </p:spPr>
      </p:pic>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Wijzigen risicoweging</a:t>
            </a:r>
          </a:p>
        </p:txBody>
      </p:sp>
      <p:cxnSp>
        <p:nvCxnSpPr>
          <p:cNvPr id="4" name="Rechte verbindingslijn 3">
            <a:extLst>
              <a:ext uri="{FF2B5EF4-FFF2-40B4-BE49-F238E27FC236}">
                <a16:creationId xmlns:a16="http://schemas.microsoft.com/office/drawing/2014/main" id="{C48DD46A-D60F-4244-8C1D-D5FD65F3AD16}"/>
              </a:ext>
            </a:extLst>
          </p:cNvPr>
          <p:cNvCxnSpPr>
            <a:cxnSpLocks/>
          </p:cNvCxnSpPr>
          <p:nvPr/>
        </p:nvCxnSpPr>
        <p:spPr>
          <a:xfrm flipH="1" flipV="1">
            <a:off x="4151784" y="1606212"/>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19E667F2-806E-BF4D-A37E-62AF22E6EB1F}"/>
              </a:ext>
            </a:extLst>
          </p:cNvPr>
          <p:cNvCxnSpPr>
            <a:cxnSpLocks/>
          </p:cNvCxnSpPr>
          <p:nvPr/>
        </p:nvCxnSpPr>
        <p:spPr>
          <a:xfrm flipH="1" flipV="1">
            <a:off x="4223792" y="3326404"/>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cxnSp>
        <p:nvCxnSpPr>
          <p:cNvPr id="6" name="Rechte verbindingslijn 5">
            <a:extLst>
              <a:ext uri="{FF2B5EF4-FFF2-40B4-BE49-F238E27FC236}">
                <a16:creationId xmlns:a16="http://schemas.microsoft.com/office/drawing/2014/main" id="{BAD04023-A6DF-4140-9062-CA45AD229941}"/>
              </a:ext>
            </a:extLst>
          </p:cNvPr>
          <p:cNvCxnSpPr>
            <a:cxnSpLocks/>
          </p:cNvCxnSpPr>
          <p:nvPr/>
        </p:nvCxnSpPr>
        <p:spPr>
          <a:xfrm flipH="1" flipV="1">
            <a:off x="4254310" y="2126909"/>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6985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Actie plannen</a:t>
            </a:r>
          </a:p>
        </p:txBody>
      </p:sp>
      <p:pic>
        <p:nvPicPr>
          <p:cNvPr id="2" name="Tijdelijke aanduiding voor inhoud 1">
            <a:extLst>
              <a:ext uri="{FF2B5EF4-FFF2-40B4-BE49-F238E27FC236}">
                <a16:creationId xmlns:a16="http://schemas.microsoft.com/office/drawing/2014/main" id="{0E7A8F98-8C71-6C4E-AAC8-9BB784CBA7A8}"/>
              </a:ext>
            </a:extLst>
          </p:cNvPr>
          <p:cNvPicPr>
            <a:picLocks noGrp="1" noChangeAspect="1"/>
          </p:cNvPicPr>
          <p:nvPr>
            <p:ph idx="1"/>
          </p:nvPr>
        </p:nvPicPr>
        <p:blipFill>
          <a:blip r:embed="rId2"/>
          <a:stretch>
            <a:fillRect/>
          </a:stretch>
        </p:blipFill>
        <p:spPr>
          <a:xfrm>
            <a:off x="2996155" y="1600201"/>
            <a:ext cx="6199691" cy="4525963"/>
          </a:xfrm>
          <a:prstGeom prst="rect">
            <a:avLst/>
          </a:prstGeom>
        </p:spPr>
      </p:pic>
      <p:cxnSp>
        <p:nvCxnSpPr>
          <p:cNvPr id="6" name="Rechte verbindingslijn 5">
            <a:extLst>
              <a:ext uri="{FF2B5EF4-FFF2-40B4-BE49-F238E27FC236}">
                <a16:creationId xmlns:a16="http://schemas.microsoft.com/office/drawing/2014/main" id="{BAD04023-A6DF-4140-9062-CA45AD229941}"/>
              </a:ext>
            </a:extLst>
          </p:cNvPr>
          <p:cNvCxnSpPr>
            <a:cxnSpLocks/>
          </p:cNvCxnSpPr>
          <p:nvPr/>
        </p:nvCxnSpPr>
        <p:spPr>
          <a:xfrm flipH="1" flipV="1">
            <a:off x="6744072" y="4581129"/>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0930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a:r>
              <a:rPr lang="nl-NL" sz="3200" dirty="0">
                <a:latin typeface="Verdana" pitchFamily="34" charset="0"/>
                <a:ea typeface="Verdana" pitchFamily="34" charset="0"/>
                <a:cs typeface="Verdana" pitchFamily="34" charset="0"/>
              </a:rPr>
              <a:t>Wie, waar en wanneer</a:t>
            </a:r>
          </a:p>
        </p:txBody>
      </p:sp>
      <p:pic>
        <p:nvPicPr>
          <p:cNvPr id="2" name="Tijdelijke aanduiding voor inhoud 1">
            <a:extLst>
              <a:ext uri="{FF2B5EF4-FFF2-40B4-BE49-F238E27FC236}">
                <a16:creationId xmlns:a16="http://schemas.microsoft.com/office/drawing/2014/main" id="{559DBAD8-FE93-1C4A-89D9-680A2589988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10265" y="1600201"/>
            <a:ext cx="4971471" cy="4525963"/>
          </a:xfrm>
          <a:prstGeom prst="rect">
            <a:avLst/>
          </a:prstGeom>
        </p:spPr>
      </p:pic>
      <p:cxnSp>
        <p:nvCxnSpPr>
          <p:cNvPr id="4" name="Rechte verbindingslijn 3">
            <a:extLst>
              <a:ext uri="{FF2B5EF4-FFF2-40B4-BE49-F238E27FC236}">
                <a16:creationId xmlns:a16="http://schemas.microsoft.com/office/drawing/2014/main" id="{F718AB17-2A4C-CC41-8322-3DF4EF42CC3B}"/>
              </a:ext>
            </a:extLst>
          </p:cNvPr>
          <p:cNvCxnSpPr>
            <a:cxnSpLocks/>
          </p:cNvCxnSpPr>
          <p:nvPr/>
        </p:nvCxnSpPr>
        <p:spPr>
          <a:xfrm flipH="1" flipV="1">
            <a:off x="3215680" y="3645025"/>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6991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Rapportage</a:t>
            </a:r>
          </a:p>
        </p:txBody>
      </p:sp>
      <p:pic>
        <p:nvPicPr>
          <p:cNvPr id="2" name="Tijdelijke aanduiding voor inhoud 1">
            <a:extLst>
              <a:ext uri="{FF2B5EF4-FFF2-40B4-BE49-F238E27FC236}">
                <a16:creationId xmlns:a16="http://schemas.microsoft.com/office/drawing/2014/main" id="{47495C60-AE14-CA4D-8894-80F086DC80D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430567" y="1600201"/>
            <a:ext cx="3330867" cy="4525963"/>
          </a:xfrm>
          <a:prstGeom prst="rect">
            <a:avLst/>
          </a:prstGeom>
        </p:spPr>
      </p:pic>
      <p:cxnSp>
        <p:nvCxnSpPr>
          <p:cNvPr id="4" name="Rechte verbindingslijn 3">
            <a:extLst>
              <a:ext uri="{FF2B5EF4-FFF2-40B4-BE49-F238E27FC236}">
                <a16:creationId xmlns:a16="http://schemas.microsoft.com/office/drawing/2014/main" id="{0B04B4B4-5F63-BD49-B4D6-4F25759BD302}"/>
              </a:ext>
            </a:extLst>
          </p:cNvPr>
          <p:cNvCxnSpPr>
            <a:cxnSpLocks/>
          </p:cNvCxnSpPr>
          <p:nvPr/>
        </p:nvCxnSpPr>
        <p:spPr>
          <a:xfrm flipH="1" flipV="1">
            <a:off x="4655840" y="1218067"/>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376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Benodigde gegevens aanvullen</a:t>
            </a:r>
          </a:p>
        </p:txBody>
      </p:sp>
      <p:pic>
        <p:nvPicPr>
          <p:cNvPr id="2" name="Tijdelijke aanduiding voor inhoud 1">
            <a:extLst>
              <a:ext uri="{FF2B5EF4-FFF2-40B4-BE49-F238E27FC236}">
                <a16:creationId xmlns:a16="http://schemas.microsoft.com/office/drawing/2014/main" id="{BA346679-DAEE-7942-AF4B-C11CE6B8B6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136882" y="1600201"/>
            <a:ext cx="3918236" cy="4525963"/>
          </a:xfrm>
          <a:prstGeom prst="rect">
            <a:avLst/>
          </a:prstGeom>
        </p:spPr>
      </p:pic>
      <p:cxnSp>
        <p:nvCxnSpPr>
          <p:cNvPr id="4" name="Rechte verbindingslijn 3">
            <a:extLst>
              <a:ext uri="{FF2B5EF4-FFF2-40B4-BE49-F238E27FC236}">
                <a16:creationId xmlns:a16="http://schemas.microsoft.com/office/drawing/2014/main" id="{BD2193A3-40BE-814B-AE92-16F403179A19}"/>
              </a:ext>
            </a:extLst>
          </p:cNvPr>
          <p:cNvCxnSpPr>
            <a:cxnSpLocks/>
          </p:cNvCxnSpPr>
          <p:nvPr/>
        </p:nvCxnSpPr>
        <p:spPr>
          <a:xfrm flipH="1" flipV="1">
            <a:off x="2709167" y="2136505"/>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6E907392-FDEB-6B4C-9CDE-EEFF37BDD78C}"/>
              </a:ext>
            </a:extLst>
          </p:cNvPr>
          <p:cNvCxnSpPr>
            <a:cxnSpLocks/>
          </p:cNvCxnSpPr>
          <p:nvPr/>
        </p:nvCxnSpPr>
        <p:spPr>
          <a:xfrm flipH="1" flipV="1">
            <a:off x="2709167" y="2841897"/>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cxnSp>
        <p:nvCxnSpPr>
          <p:cNvPr id="6" name="Rechte verbindingslijn 5">
            <a:extLst>
              <a:ext uri="{FF2B5EF4-FFF2-40B4-BE49-F238E27FC236}">
                <a16:creationId xmlns:a16="http://schemas.microsoft.com/office/drawing/2014/main" id="{06D0FF1A-2846-5B46-9014-C285DDEBE874}"/>
              </a:ext>
            </a:extLst>
          </p:cNvPr>
          <p:cNvCxnSpPr>
            <a:cxnSpLocks/>
          </p:cNvCxnSpPr>
          <p:nvPr/>
        </p:nvCxnSpPr>
        <p:spPr>
          <a:xfrm flipH="1" flipV="1">
            <a:off x="2711624" y="3783380"/>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cxnSp>
        <p:nvCxnSpPr>
          <p:cNvPr id="7" name="Rechte verbindingslijn 6">
            <a:extLst>
              <a:ext uri="{FF2B5EF4-FFF2-40B4-BE49-F238E27FC236}">
                <a16:creationId xmlns:a16="http://schemas.microsoft.com/office/drawing/2014/main" id="{C2995CED-C393-F44A-94AA-822BB41E8182}"/>
              </a:ext>
            </a:extLst>
          </p:cNvPr>
          <p:cNvCxnSpPr>
            <a:cxnSpLocks/>
          </p:cNvCxnSpPr>
          <p:nvPr/>
        </p:nvCxnSpPr>
        <p:spPr>
          <a:xfrm flipH="1" flipV="1">
            <a:off x="2711624" y="4812590"/>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8766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Printen en of opslaan</a:t>
            </a:r>
          </a:p>
        </p:txBody>
      </p:sp>
      <p:pic>
        <p:nvPicPr>
          <p:cNvPr id="2" name="Tijdelijke aanduiding voor inhoud 1">
            <a:extLst>
              <a:ext uri="{FF2B5EF4-FFF2-40B4-BE49-F238E27FC236}">
                <a16:creationId xmlns:a16="http://schemas.microsoft.com/office/drawing/2014/main" id="{85626107-A3E1-9C45-BCB6-73DDD52E014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463576" y="1600201"/>
            <a:ext cx="3264848" cy="4525963"/>
          </a:xfrm>
          <a:prstGeom prst="rect">
            <a:avLst/>
          </a:prstGeom>
        </p:spPr>
      </p:pic>
      <p:cxnSp>
        <p:nvCxnSpPr>
          <p:cNvPr id="4" name="Rechte verbindingslijn 3">
            <a:extLst>
              <a:ext uri="{FF2B5EF4-FFF2-40B4-BE49-F238E27FC236}">
                <a16:creationId xmlns:a16="http://schemas.microsoft.com/office/drawing/2014/main" id="{22FB7DF9-D31A-F34A-AC26-25A832A1EE88}"/>
              </a:ext>
            </a:extLst>
          </p:cNvPr>
          <p:cNvCxnSpPr>
            <a:cxnSpLocks/>
          </p:cNvCxnSpPr>
          <p:nvPr/>
        </p:nvCxnSpPr>
        <p:spPr>
          <a:xfrm flipH="1" flipV="1">
            <a:off x="5591944" y="2361067"/>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3407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564" y="800100"/>
            <a:ext cx="9721850" cy="1218795"/>
          </a:xfrm>
        </p:spPr>
        <p:txBody>
          <a:bodyPr/>
          <a:lstStyle/>
          <a:p>
            <a:r>
              <a:rPr lang="nl-NL" dirty="0"/>
              <a:t>Criteria voor erkenning Branche RI&amp;E</a:t>
            </a:r>
            <a:br>
              <a:rPr lang="en-US" dirty="0"/>
            </a:br>
            <a:endParaRPr lang="nl-NL" dirty="0"/>
          </a:p>
        </p:txBody>
      </p:sp>
      <p:sp>
        <p:nvSpPr>
          <p:cNvPr id="3" name="Content Placeholder 2"/>
          <p:cNvSpPr>
            <a:spLocks noGrp="1"/>
          </p:cNvSpPr>
          <p:nvPr>
            <p:ph idx="1"/>
          </p:nvPr>
        </p:nvSpPr>
        <p:spPr>
          <a:xfrm>
            <a:off x="1641563" y="1810655"/>
            <a:ext cx="7145249" cy="3524042"/>
          </a:xfrm>
        </p:spPr>
        <p:txBody>
          <a:bodyPr/>
          <a:lstStyle/>
          <a:p>
            <a:pPr marL="285750" lvl="1" indent="-285750">
              <a:buFont typeface="Arial" panose="020B0604020202020204" pitchFamily="34" charset="0"/>
              <a:buChar char="•"/>
            </a:pPr>
            <a:r>
              <a:rPr lang="nl-NL" sz="1600" dirty="0">
                <a:solidFill>
                  <a:srgbClr val="FF0000"/>
                </a:solidFill>
                <a:hlinkClick r:id="rId2" action="ppaction://hlinksldjump">
                  <a:extLst>
                    <a:ext uri="{A12FA001-AC4F-418D-AE19-62706E023703}">
                      <ahyp:hlinkClr xmlns:ahyp="http://schemas.microsoft.com/office/drawing/2018/hyperlinkcolor" val="tx"/>
                    </a:ext>
                  </a:extLst>
                </a:hlinkClick>
              </a:rPr>
              <a:t>Wettelijk kader</a:t>
            </a:r>
            <a:endParaRPr lang="nl-NL" sz="1600" dirty="0">
              <a:solidFill>
                <a:srgbClr val="FF0000"/>
              </a:solidFill>
            </a:endParaRPr>
          </a:p>
          <a:p>
            <a:pPr marL="285750" lvl="1" indent="-285750">
              <a:buFont typeface="Arial" panose="020B0604020202020204" pitchFamily="34" charset="0"/>
              <a:buChar char="•"/>
            </a:pPr>
            <a:r>
              <a:rPr lang="nl-NL" sz="1600" dirty="0"/>
              <a:t>Medewerkersbetrokkenheid</a:t>
            </a:r>
          </a:p>
          <a:p>
            <a:pPr marL="285750" lvl="1" indent="-285750">
              <a:buFont typeface="Arial" panose="020B0604020202020204" pitchFamily="34" charset="0"/>
              <a:buChar char="•"/>
            </a:pPr>
            <a:r>
              <a:rPr lang="nl-NL" sz="1600" dirty="0"/>
              <a:t>Kwaliteit van de inhoud</a:t>
            </a:r>
          </a:p>
          <a:p>
            <a:pPr marL="285750" lvl="1" indent="-285750">
              <a:buFont typeface="Arial" panose="020B0604020202020204" pitchFamily="34" charset="0"/>
              <a:buChar char="•"/>
            </a:pPr>
            <a:r>
              <a:rPr lang="nl-NL" sz="1600" dirty="0">
                <a:solidFill>
                  <a:srgbClr val="FF0000"/>
                </a:solidFill>
                <a:hlinkClick r:id="rId3" action="ppaction://hlinksldjump">
                  <a:extLst>
                    <a:ext uri="{A12FA001-AC4F-418D-AE19-62706E023703}">
                      <ahyp:hlinkClr xmlns:ahyp="http://schemas.microsoft.com/office/drawing/2018/hyperlinkcolor" val="tx"/>
                    </a:ext>
                  </a:extLst>
                </a:hlinkClick>
              </a:rPr>
              <a:t>Branche-specifiek</a:t>
            </a:r>
            <a:endParaRPr lang="nl-NL" sz="1600" dirty="0">
              <a:solidFill>
                <a:srgbClr val="FF0000"/>
              </a:solidFill>
            </a:endParaRPr>
          </a:p>
          <a:p>
            <a:pPr marL="285750" lvl="1" indent="-285750">
              <a:buFont typeface="Arial" panose="020B0604020202020204" pitchFamily="34" charset="0"/>
              <a:buChar char="•"/>
            </a:pPr>
            <a:r>
              <a:rPr lang="nl-NL" sz="1600" dirty="0"/>
              <a:t>Gebruiksvriendelijkheid</a:t>
            </a:r>
          </a:p>
          <a:p>
            <a:pPr marL="285750" lvl="1" indent="-285750">
              <a:buFont typeface="Arial" panose="020B0604020202020204" pitchFamily="34" charset="0"/>
              <a:buChar char="•"/>
            </a:pPr>
            <a:r>
              <a:rPr lang="nl-NL" sz="1600" dirty="0"/>
              <a:t>Plan van Aanpak</a:t>
            </a:r>
          </a:p>
          <a:p>
            <a:pPr marL="285750" lvl="1" indent="-285750">
              <a:buFont typeface="Arial" panose="020B0604020202020204" pitchFamily="34" charset="0"/>
              <a:buChar char="•"/>
            </a:pPr>
            <a:r>
              <a:rPr lang="nl-NL" sz="1600" dirty="0">
                <a:solidFill>
                  <a:srgbClr val="FF0000"/>
                </a:solidFill>
                <a:hlinkClick r:id="rId4" action="ppaction://hlinksldjump">
                  <a:extLst>
                    <a:ext uri="{A12FA001-AC4F-418D-AE19-62706E023703}">
                      <ahyp:hlinkClr xmlns:ahyp="http://schemas.microsoft.com/office/drawing/2018/hyperlinkcolor" val="tx"/>
                    </a:ext>
                  </a:extLst>
                </a:hlinkClick>
              </a:rPr>
              <a:t>Actualiteit</a:t>
            </a:r>
            <a:endParaRPr lang="nl-NL" sz="1600" dirty="0">
              <a:solidFill>
                <a:srgbClr val="FF0000"/>
              </a:solidFill>
            </a:endParaRPr>
          </a:p>
          <a:p>
            <a:pPr marL="285750" lvl="1" indent="-285750">
              <a:buFont typeface="Arial" panose="020B0604020202020204" pitchFamily="34" charset="0"/>
              <a:buChar char="•"/>
            </a:pPr>
            <a:r>
              <a:rPr lang="nl-NL" sz="1600" dirty="0"/>
              <a:t>Verantwoordelijkheid</a:t>
            </a:r>
          </a:p>
          <a:p>
            <a:pPr lvl="1" indent="0">
              <a:buNone/>
            </a:pPr>
            <a:endParaRPr lang="nl-NL" dirty="0"/>
          </a:p>
          <a:p>
            <a:pPr lvl="1" indent="0">
              <a:buNone/>
            </a:pPr>
            <a:endParaRPr lang="nl-NL" dirty="0"/>
          </a:p>
        </p:txBody>
      </p:sp>
    </p:spTree>
    <p:extLst>
      <p:ext uri="{BB962C8B-B14F-4D97-AF65-F5344CB8AC3E}">
        <p14:creationId xmlns:p14="http://schemas.microsoft.com/office/powerpoint/2010/main" val="1488121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Printen</a:t>
            </a:r>
          </a:p>
        </p:txBody>
      </p:sp>
      <p:pic>
        <p:nvPicPr>
          <p:cNvPr id="5" name="Tijdelijke aanduiding voor inhoud 4">
            <a:extLst>
              <a:ext uri="{FF2B5EF4-FFF2-40B4-BE49-F238E27FC236}">
                <a16:creationId xmlns:a16="http://schemas.microsoft.com/office/drawing/2014/main" id="{2998C64F-6846-4649-845D-8A56770097B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273694" y="1600201"/>
            <a:ext cx="5644612" cy="4525963"/>
          </a:xfrm>
          <a:prstGeom prst="rect">
            <a:avLst/>
          </a:prstGeom>
        </p:spPr>
      </p:pic>
      <p:cxnSp>
        <p:nvCxnSpPr>
          <p:cNvPr id="4" name="Rechte verbindingslijn 3">
            <a:extLst>
              <a:ext uri="{FF2B5EF4-FFF2-40B4-BE49-F238E27FC236}">
                <a16:creationId xmlns:a16="http://schemas.microsoft.com/office/drawing/2014/main" id="{D50D9957-1CB5-FE46-B5D2-EED2CC44505A}"/>
              </a:ext>
            </a:extLst>
          </p:cNvPr>
          <p:cNvCxnSpPr>
            <a:cxnSpLocks/>
          </p:cNvCxnSpPr>
          <p:nvPr/>
        </p:nvCxnSpPr>
        <p:spPr>
          <a:xfrm flipH="1" flipV="1">
            <a:off x="4943872" y="4797153"/>
            <a:ext cx="1368152" cy="764267"/>
          </a:xfrm>
          <a:prstGeom prst="line">
            <a:avLst/>
          </a:prstGeom>
          <a:ln w="50800">
            <a:solidFill>
              <a:srgbClr val="FF0000"/>
            </a:solidFill>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23005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Rapport</a:t>
            </a:r>
          </a:p>
        </p:txBody>
      </p:sp>
      <p:pic>
        <p:nvPicPr>
          <p:cNvPr id="5" name="Tijdelijke aanduiding voor inhoud 4">
            <a:extLst>
              <a:ext uri="{FF2B5EF4-FFF2-40B4-BE49-F238E27FC236}">
                <a16:creationId xmlns:a16="http://schemas.microsoft.com/office/drawing/2014/main" id="{1FD5A7B6-F03F-1A49-AE08-1D76D533AA3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915061" y="1600201"/>
            <a:ext cx="4361879" cy="4525963"/>
          </a:xfrm>
          <a:prstGeom prst="rect">
            <a:avLst/>
          </a:prstGeom>
        </p:spPr>
      </p:pic>
    </p:spTree>
    <p:extLst>
      <p:ext uri="{BB962C8B-B14F-4D97-AF65-F5344CB8AC3E}">
        <p14:creationId xmlns:p14="http://schemas.microsoft.com/office/powerpoint/2010/main" val="4280603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2063552" y="548680"/>
            <a:ext cx="8229600" cy="443198"/>
          </a:xfrm>
        </p:spPr>
        <p:txBody>
          <a:bodyPr/>
          <a:lstStyle/>
          <a:p>
            <a:pPr algn="l" eaLnBrk="1" hangingPunct="1"/>
            <a:r>
              <a:rPr lang="nl-NL" sz="3200" dirty="0">
                <a:latin typeface="Verdana" pitchFamily="34" charset="0"/>
                <a:ea typeface="Verdana" pitchFamily="34" charset="0"/>
                <a:cs typeface="Verdana" pitchFamily="34" charset="0"/>
              </a:rPr>
              <a:t>Rapport</a:t>
            </a:r>
          </a:p>
        </p:txBody>
      </p:sp>
      <p:pic>
        <p:nvPicPr>
          <p:cNvPr id="5" name="Tijdelijke aanduiding voor inhoud 4">
            <a:extLst>
              <a:ext uri="{FF2B5EF4-FFF2-40B4-BE49-F238E27FC236}">
                <a16:creationId xmlns:a16="http://schemas.microsoft.com/office/drawing/2014/main" id="{1FD5A7B6-F03F-1A49-AE08-1D76D533AA3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915061" y="1600201"/>
            <a:ext cx="4361879" cy="4525963"/>
          </a:xfrm>
          <a:prstGeom prst="rect">
            <a:avLst/>
          </a:prstGeom>
        </p:spPr>
      </p:pic>
    </p:spTree>
    <p:extLst>
      <p:ext uri="{BB962C8B-B14F-4D97-AF65-F5344CB8AC3E}">
        <p14:creationId xmlns:p14="http://schemas.microsoft.com/office/powerpoint/2010/main" val="17904505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0484" y="5082540"/>
            <a:ext cx="9721850" cy="6093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4400" b="1" i="0" kern="1200">
                <a:solidFill>
                  <a:schemeClr val="tx2"/>
                </a:solidFill>
                <a:latin typeface="Calibri" panose="020F0502020204030204" pitchFamily="34" charset="0"/>
                <a:ea typeface="+mj-ea"/>
                <a:cs typeface="Calibri" panose="020F0502020204030204" pitchFamily="34" charset="0"/>
              </a:defRPr>
            </a:lvl1pPr>
          </a:lstStyle>
          <a:p>
            <a:r>
              <a:rPr lang="nl-NL" dirty="0"/>
              <a:t>Bedankt voor uw inbreng!</a:t>
            </a:r>
          </a:p>
        </p:txBody>
      </p:sp>
    </p:spTree>
    <p:extLst>
      <p:ext uri="{BB962C8B-B14F-4D97-AF65-F5344CB8AC3E}">
        <p14:creationId xmlns:p14="http://schemas.microsoft.com/office/powerpoint/2010/main" val="28461245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Wettelijk</a:t>
            </a:r>
            <a:r>
              <a:rPr lang="en-US" dirty="0"/>
              <a:t> </a:t>
            </a:r>
            <a:r>
              <a:rPr lang="en-US" dirty="0" err="1"/>
              <a:t>kader</a:t>
            </a:r>
            <a:r>
              <a:rPr lang="en-US" dirty="0"/>
              <a:t> 1</a:t>
            </a:r>
            <a:endParaRPr lang="nl-NL" dirty="0"/>
          </a:p>
        </p:txBody>
      </p:sp>
      <p:sp>
        <p:nvSpPr>
          <p:cNvPr id="3" name="Content Placeholder 2"/>
          <p:cNvSpPr>
            <a:spLocks noGrp="1"/>
          </p:cNvSpPr>
          <p:nvPr>
            <p:ph idx="1"/>
          </p:nvPr>
        </p:nvSpPr>
        <p:spPr>
          <a:xfrm>
            <a:off x="1641563" y="1810655"/>
            <a:ext cx="7145249" cy="4601260"/>
          </a:xfrm>
        </p:spPr>
        <p:txBody>
          <a:bodyPr/>
          <a:lstStyle/>
          <a:p>
            <a:pPr marL="285750" indent="-285750">
              <a:buFont typeface="Arial" panose="020B0604020202020204" pitchFamily="34" charset="0"/>
              <a:buChar char="•"/>
            </a:pPr>
            <a:r>
              <a:rPr lang="nl-NL" sz="1800" dirty="0"/>
              <a:t>Er is een goede balans tussen ‘volledigheid’ en ‘focus en uitvoerbaarheid’. </a:t>
            </a:r>
          </a:p>
          <a:p>
            <a:pPr marL="285750" indent="-285750">
              <a:buFont typeface="Arial" panose="020B0604020202020204" pitchFamily="34" charset="0"/>
              <a:buChar char="•"/>
            </a:pPr>
            <a:r>
              <a:rPr lang="nl-NL" sz="1800" dirty="0"/>
              <a:t>Een RI&amp;E-instrument kan nooit tegelijkertijd volledig, uitvoerbaar en ‘stimulerend’ zijn.</a:t>
            </a:r>
          </a:p>
          <a:p>
            <a:pPr marL="285750" indent="-285750">
              <a:buFont typeface="Arial" panose="020B0604020202020204" pitchFamily="34" charset="0"/>
              <a:buChar char="•"/>
            </a:pPr>
            <a:r>
              <a:rPr lang="nl-NL" sz="1800" dirty="0"/>
              <a:t>Een praktijkdefinitie voor de volledigheid en betrouwbaarheid van een RI&amp;E-instrument is dat het RI&amp;E-instrument:</a:t>
            </a:r>
          </a:p>
          <a:p>
            <a:pPr lvl="2">
              <a:buFont typeface="Arial" panose="020B0604020202020204" pitchFamily="34" charset="0"/>
              <a:buChar char="•"/>
            </a:pPr>
            <a:r>
              <a:rPr lang="nl-NL" sz="1400" dirty="0"/>
              <a:t>dat focus heeft op de belangrijkste arbeidsrisico’s (prioritaire risico’s). Deze zijn volledig en betrouwbaar geïnventariseerd. </a:t>
            </a:r>
          </a:p>
          <a:p>
            <a:pPr lvl="2">
              <a:buFont typeface="Arial" panose="020B0604020202020204" pitchFamily="34" charset="0"/>
              <a:buChar char="•"/>
            </a:pPr>
            <a:r>
              <a:rPr lang="nl-NL" sz="1400" dirty="0"/>
              <a:t>Het bevordert de betrouwbaarheid wanneer nagegaan kan worden op welke wijze de prioritaire risico’s door de werkgever beheerst worden;</a:t>
            </a:r>
          </a:p>
          <a:p>
            <a:pPr lvl="2">
              <a:buFont typeface="Arial" panose="020B0604020202020204" pitchFamily="34" charset="0"/>
              <a:buChar char="•"/>
            </a:pPr>
            <a:r>
              <a:rPr lang="nl-NL" sz="1400" dirty="0"/>
              <a:t>specifieke aandachtspunten bevat die door sociale partners zijn vastgesteld. Denk hierbij aan BHV en vragen die verplicht in een RI&amp;E opgenomen moeten zijn en</a:t>
            </a:r>
          </a:p>
          <a:p>
            <a:pPr lvl="2">
              <a:buFont typeface="Arial" panose="020B0604020202020204" pitchFamily="34" charset="0"/>
              <a:buChar char="•"/>
            </a:pPr>
            <a:r>
              <a:rPr lang="nl-NL" sz="1400" dirty="0"/>
              <a:t>overige risico’s benoemt, zonder daar volledig in te zijn</a:t>
            </a:r>
          </a:p>
          <a:p>
            <a:pPr lvl="1" indent="0">
              <a:buNone/>
            </a:pPr>
            <a:endParaRPr lang="nl-NL" dirty="0"/>
          </a:p>
          <a:p>
            <a:pPr lvl="1" indent="0">
              <a:buNone/>
            </a:pPr>
            <a:endParaRPr lang="nl-NL" dirty="0"/>
          </a:p>
        </p:txBody>
      </p:sp>
      <p:pic>
        <p:nvPicPr>
          <p:cNvPr id="4" name="Afbeelding 3">
            <a:extLst>
              <a:ext uri="{FF2B5EF4-FFF2-40B4-BE49-F238E27FC236}">
                <a16:creationId xmlns:a16="http://schemas.microsoft.com/office/drawing/2014/main" id="{E081AE54-00D0-CF4C-B340-6E274002507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360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Wettelijk</a:t>
            </a:r>
            <a:r>
              <a:rPr lang="en-US" dirty="0"/>
              <a:t> </a:t>
            </a:r>
            <a:r>
              <a:rPr lang="en-US" dirty="0" err="1"/>
              <a:t>kader</a:t>
            </a:r>
            <a:r>
              <a:rPr lang="en-US" dirty="0"/>
              <a:t> 2</a:t>
            </a:r>
            <a:endParaRPr lang="nl-NL" dirty="0"/>
          </a:p>
        </p:txBody>
      </p:sp>
      <p:sp>
        <p:nvSpPr>
          <p:cNvPr id="3" name="Content Placeholder 2"/>
          <p:cNvSpPr>
            <a:spLocks noGrp="1"/>
          </p:cNvSpPr>
          <p:nvPr>
            <p:ph idx="1"/>
          </p:nvPr>
        </p:nvSpPr>
        <p:spPr>
          <a:xfrm>
            <a:off x="1641563" y="1810655"/>
            <a:ext cx="7145249" cy="4247317"/>
          </a:xfrm>
        </p:spPr>
        <p:txBody>
          <a:bodyPr/>
          <a:lstStyle/>
          <a:p>
            <a:pPr marL="285750" indent="-285750">
              <a:buFont typeface="Arial" panose="020B0604020202020204" pitchFamily="34" charset="0"/>
              <a:buChar char="•"/>
            </a:pPr>
            <a:r>
              <a:rPr lang="nl-NL" sz="1600" dirty="0"/>
              <a:t>Het RI&amp;E-instrument bevat de </a:t>
            </a:r>
            <a:r>
              <a:rPr lang="nl-NL" sz="1600" b="1" dirty="0"/>
              <a:t>onderwerpen</a:t>
            </a:r>
            <a:r>
              <a:rPr lang="nl-NL" sz="1600" dirty="0"/>
              <a:t> die volgens de wet- en regelgeving (Arbowet, Arbobesluit, Arbeidstijdenwet) verplicht in de RI&amp;E moeten zijn opgenomen. Voorbeelden van deze specifieke aandachtspunten zijn:</a:t>
            </a:r>
          </a:p>
          <a:p>
            <a:pPr lvl="2">
              <a:buFont typeface="Arial" panose="020B0604020202020204" pitchFamily="34" charset="0"/>
              <a:buChar char="•"/>
            </a:pPr>
            <a:r>
              <a:rPr lang="nl-NL" sz="1200" dirty="0"/>
              <a:t>de rol en taken, het aantal en niveau van de ‘preventiemedewerker’, gebaseerd op de uitkomsten van de RI&amp;E (zie Arbowet art. 13 en de RI&amp;E-module over de ‘preventiemedewerker’ van het Steunpunt RI&amp;E-instrumenten);</a:t>
            </a:r>
          </a:p>
          <a:p>
            <a:pPr lvl="2">
              <a:buFont typeface="Arial" panose="020B0604020202020204" pitchFamily="34" charset="0"/>
              <a:buChar char="•"/>
            </a:pPr>
            <a:r>
              <a:rPr lang="nl-NL" sz="1200" dirty="0"/>
              <a:t>de rol van de medezeggenschap bij het opstellen van de RI&amp;E en het uitvoeren van het plan van aanpak (zie ook ad 3);</a:t>
            </a:r>
          </a:p>
          <a:p>
            <a:pPr lvl="2">
              <a:buFont typeface="Arial" panose="020B0604020202020204" pitchFamily="34" charset="0"/>
              <a:buChar char="•"/>
            </a:pPr>
            <a:r>
              <a:rPr lang="nl-NL" sz="1200" dirty="0"/>
              <a:t>de toegang van werknemers tot de ‘preventiemedewerker’, </a:t>
            </a:r>
            <a:r>
              <a:rPr lang="nl-NL" sz="1200" dirty="0" err="1"/>
              <a:t>arbo</a:t>
            </a:r>
            <a:r>
              <a:rPr lang="nl-NL" sz="1200" dirty="0"/>
              <a:t>-kerndeskundigen of de arbodienst (zie Arbowet art. 5, lid 2).</a:t>
            </a:r>
          </a:p>
          <a:p>
            <a:pPr marL="285750" indent="-285750">
              <a:buFont typeface="Arial" panose="020B0604020202020204" pitchFamily="34" charset="0"/>
              <a:buChar char="•"/>
            </a:pPr>
            <a:r>
              <a:rPr lang="nl-NL" sz="1600" dirty="0"/>
              <a:t>Het RI&amp;E-instrument beschrijft wanneer een bedrijf in aanmerking komt voor </a:t>
            </a:r>
            <a:r>
              <a:rPr lang="nl-NL" sz="1600" b="1" dirty="0"/>
              <a:t>toetsingsvrijstelling</a:t>
            </a:r>
            <a:r>
              <a:rPr lang="nl-NL" sz="1600" dirty="0"/>
              <a:t> van de RI&amp;E, dan wel de gewone RI&amp;E-toets moet laten uitvoeren.</a:t>
            </a:r>
          </a:p>
          <a:p>
            <a:pPr lvl="1" indent="0">
              <a:buNone/>
            </a:pPr>
            <a:endParaRPr lang="nl-NL" dirty="0"/>
          </a:p>
          <a:p>
            <a:pPr lvl="1" indent="0">
              <a:buNone/>
            </a:pPr>
            <a:endParaRPr lang="nl-NL" dirty="0"/>
          </a:p>
        </p:txBody>
      </p:sp>
    </p:spTree>
    <p:extLst>
      <p:ext uri="{BB962C8B-B14F-4D97-AF65-F5344CB8AC3E}">
        <p14:creationId xmlns:p14="http://schemas.microsoft.com/office/powerpoint/2010/main" val="1586126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41564" y="800100"/>
            <a:ext cx="9721850" cy="609398"/>
          </a:xfrm>
        </p:spPr>
        <p:txBody>
          <a:bodyPr/>
          <a:lstStyle/>
          <a:p>
            <a:r>
              <a:rPr lang="nl-NL" dirty="0"/>
              <a:t>Medewerkersbetrokkenheid</a:t>
            </a:r>
          </a:p>
        </p:txBody>
      </p:sp>
      <p:sp>
        <p:nvSpPr>
          <p:cNvPr id="3" name="Content Placeholder 2"/>
          <p:cNvSpPr>
            <a:spLocks noGrp="1"/>
          </p:cNvSpPr>
          <p:nvPr>
            <p:ph idx="1"/>
          </p:nvPr>
        </p:nvSpPr>
        <p:spPr>
          <a:xfrm>
            <a:off x="1641563" y="1810655"/>
            <a:ext cx="7145249" cy="3600986"/>
          </a:xfrm>
        </p:spPr>
        <p:txBody>
          <a:bodyPr/>
          <a:lstStyle/>
          <a:p>
            <a:pPr marL="285750" indent="-285750">
              <a:buFont typeface="Arial" panose="020B0604020202020204" pitchFamily="34" charset="0"/>
              <a:buChar char="•"/>
            </a:pPr>
            <a:r>
              <a:rPr lang="nl-NL" sz="1600" dirty="0"/>
              <a:t>Het RI&amp;E-instrument bevat een beschrijving met de rol van de </a:t>
            </a:r>
            <a:r>
              <a:rPr lang="nl-NL" sz="1600" b="1" dirty="0"/>
              <a:t>medezeggenschapsorganen</a:t>
            </a:r>
            <a:r>
              <a:rPr lang="nl-NL" sz="1600" dirty="0"/>
              <a:t>(OR/PVT/PV) bij het opstellen van de RI&amp;E en bij het komen tot, en volgen van het plan van aanpak.</a:t>
            </a:r>
          </a:p>
          <a:p>
            <a:pPr marL="285750" indent="-285750">
              <a:buFont typeface="Arial" panose="020B0604020202020204" pitchFamily="34" charset="0"/>
              <a:buChar char="•"/>
            </a:pPr>
            <a:r>
              <a:rPr lang="nl-NL" sz="1600" dirty="0"/>
              <a:t>Het RI&amp;E-instrument zet ertoe aan dat naast de werkgever, ook </a:t>
            </a:r>
            <a:r>
              <a:rPr lang="nl-NL" sz="1600" b="1" dirty="0"/>
              <a:t>medewerkers</a:t>
            </a:r>
            <a:r>
              <a:rPr lang="nl-NL" sz="1600" dirty="0"/>
              <a:t> bij het opstellen van de RI&amp;E “aan het woord komen”. Dit ten behoeve brede input, betrouwbaarheid van de uitkomsten en samenspel tussen werkgever en werknemers(vertegenwoordiging) in de vormgeving van het arbobeleid. Het RI&amp;E-instrument is pas volledig als het duidelijkheid geeft over de wijzen van het betrekken van werknemers bij het RI&amp;E-proces.</a:t>
            </a:r>
          </a:p>
          <a:p>
            <a:pPr marL="285750" indent="-285750">
              <a:buFont typeface="Arial" panose="020B0604020202020204" pitchFamily="34" charset="0"/>
              <a:buChar char="•"/>
            </a:pPr>
            <a:r>
              <a:rPr lang="nl-NL" sz="1600" dirty="0"/>
              <a:t>Het RI&amp;E-instrument bevat daarom </a:t>
            </a:r>
            <a:r>
              <a:rPr lang="nl-NL" sz="1600" b="1" dirty="0"/>
              <a:t>praktische tips</a:t>
            </a:r>
            <a:r>
              <a:rPr lang="nl-NL" sz="1600" dirty="0"/>
              <a:t>, ook voor kleine bedrijven, die de werknemersbetrokkenheid stimuleren en handen en voeten geven. </a:t>
            </a:r>
            <a:endParaRPr lang="nl-NL" dirty="0"/>
          </a:p>
          <a:p>
            <a:pPr lvl="1" indent="0">
              <a:buNone/>
            </a:pPr>
            <a:endParaRPr lang="nl-NL" dirty="0"/>
          </a:p>
        </p:txBody>
      </p:sp>
    </p:spTree>
    <p:extLst>
      <p:ext uri="{BB962C8B-B14F-4D97-AF65-F5344CB8AC3E}">
        <p14:creationId xmlns:p14="http://schemas.microsoft.com/office/powerpoint/2010/main" val="2935945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41564" y="800100"/>
            <a:ext cx="9721850" cy="609398"/>
          </a:xfrm>
        </p:spPr>
        <p:txBody>
          <a:bodyPr/>
          <a:lstStyle/>
          <a:p>
            <a:r>
              <a:rPr lang="nl-NL" dirty="0"/>
              <a:t>Kwaliteit van de inhoud</a:t>
            </a:r>
          </a:p>
        </p:txBody>
      </p:sp>
      <p:sp>
        <p:nvSpPr>
          <p:cNvPr id="3" name="Content Placeholder 2"/>
          <p:cNvSpPr>
            <a:spLocks noGrp="1"/>
          </p:cNvSpPr>
          <p:nvPr>
            <p:ph idx="1"/>
          </p:nvPr>
        </p:nvSpPr>
        <p:spPr>
          <a:xfrm>
            <a:off x="1641563" y="1810655"/>
            <a:ext cx="7145249" cy="6170920"/>
          </a:xfrm>
        </p:spPr>
        <p:txBody>
          <a:bodyPr/>
          <a:lstStyle/>
          <a:p>
            <a:pPr marL="285750" indent="-285750">
              <a:buFont typeface="Arial" panose="020B0604020202020204" pitchFamily="34" charset="0"/>
              <a:buChar char="•"/>
            </a:pPr>
            <a:r>
              <a:rPr lang="nl-NL" sz="1600" dirty="0"/>
              <a:t>In de handleiding bij het RI&amp;E-instrument, komt tot uiting dat gebruik van het RI&amp;E-instrument en het voldoen aan voorschriften en regels </a:t>
            </a:r>
            <a:r>
              <a:rPr lang="nl-NL" sz="1600" b="1" dirty="0"/>
              <a:t>nuttig</a:t>
            </a:r>
            <a:r>
              <a:rPr lang="nl-NL" sz="1600" dirty="0"/>
              <a:t> is, omdat:</a:t>
            </a:r>
          </a:p>
          <a:p>
            <a:pPr lvl="2">
              <a:buFont typeface="Arial" panose="020B0604020202020204" pitchFamily="34" charset="0"/>
              <a:buChar char="•"/>
            </a:pPr>
            <a:r>
              <a:rPr lang="nl-NL" sz="1200" dirty="0"/>
              <a:t>het een (wettelijke) verplichting is;</a:t>
            </a:r>
          </a:p>
          <a:p>
            <a:pPr lvl="2">
              <a:buFont typeface="Arial" panose="020B0604020202020204" pitchFamily="34" charset="0"/>
              <a:buChar char="•"/>
            </a:pPr>
            <a:r>
              <a:rPr lang="nl-NL" sz="1200" dirty="0"/>
              <a:t>én het ook voordelen heeft: opbrengsten voor medewerkers en bedrijf, </a:t>
            </a:r>
          </a:p>
          <a:p>
            <a:pPr lvl="1">
              <a:buFont typeface="Arial" panose="020B0604020202020204" pitchFamily="34" charset="0"/>
              <a:buChar char="•"/>
            </a:pPr>
            <a:r>
              <a:rPr lang="nl-NL" sz="1600" dirty="0"/>
              <a:t>(Vraag)stellingen nodigen uit tot kritische beantwoording door de invuller.</a:t>
            </a:r>
          </a:p>
          <a:p>
            <a:pPr marL="285750" indent="-285750">
              <a:buFont typeface="Arial" panose="020B0604020202020204" pitchFamily="34" charset="0"/>
              <a:buChar char="•"/>
            </a:pPr>
            <a:r>
              <a:rPr lang="nl-NL" sz="1600" dirty="0"/>
              <a:t>Het RI&amp;E-instrument geeft helder aan wanneer voor sommige arbeidsrisico’s nog een ‘</a:t>
            </a:r>
            <a:r>
              <a:rPr lang="nl-NL" sz="1600" b="1" dirty="0"/>
              <a:t>verdiepende RI&amp;E</a:t>
            </a:r>
            <a:r>
              <a:rPr lang="nl-NL" sz="1600" dirty="0"/>
              <a:t>’ moet worden opgesteld</a:t>
            </a:r>
          </a:p>
          <a:p>
            <a:pPr marL="285750" indent="-285750">
              <a:buFont typeface="Arial" panose="020B0604020202020204" pitchFamily="34" charset="0"/>
              <a:buChar char="•"/>
            </a:pPr>
            <a:r>
              <a:rPr lang="nl-NL" sz="1600" dirty="0"/>
              <a:t>Het RI&amp;E-instrument geeft na inventarisatie van de risico’s, de prioritaire risico’s van de branche aan en genereert automatisch de </a:t>
            </a:r>
            <a:r>
              <a:rPr lang="nl-NL" sz="1600" b="1" dirty="0"/>
              <a:t>risicoklasse</a:t>
            </a:r>
            <a:r>
              <a:rPr lang="nl-NL" sz="1600" dirty="0"/>
              <a:t>. </a:t>
            </a:r>
          </a:p>
          <a:p>
            <a:pPr marL="285750" indent="-285750">
              <a:buFont typeface="Arial" panose="020B0604020202020204" pitchFamily="34" charset="0"/>
              <a:buChar char="•"/>
            </a:pPr>
            <a:r>
              <a:rPr lang="nl-NL" sz="1600" dirty="0"/>
              <a:t>Het RI&amp;E-instrument is conform de stand van de </a:t>
            </a:r>
            <a:r>
              <a:rPr lang="nl-NL" sz="1600" b="1" dirty="0"/>
              <a:t>wetenschap, de techniek en de professionele dienstverlening van de branche</a:t>
            </a:r>
            <a:r>
              <a:rPr lang="nl-NL" sz="1600" dirty="0"/>
              <a:t>: </a:t>
            </a:r>
          </a:p>
          <a:p>
            <a:pPr marL="285750" lvl="1" indent="-285750">
              <a:buFont typeface="Arial" panose="020B0604020202020204" pitchFamily="34" charset="0"/>
              <a:buChar char="•"/>
            </a:pPr>
            <a:r>
              <a:rPr lang="nl-NL" sz="1600" dirty="0" err="1"/>
              <a:t>CAO-afspraken</a:t>
            </a:r>
            <a:r>
              <a:rPr lang="nl-NL" sz="1600" dirty="0"/>
              <a:t>;</a:t>
            </a:r>
          </a:p>
          <a:p>
            <a:pPr lvl="1">
              <a:buFont typeface="Arial" panose="020B0604020202020204" pitchFamily="34" charset="0"/>
              <a:buChar char="•"/>
            </a:pPr>
            <a:r>
              <a:rPr lang="nl-NL" sz="1600" dirty="0"/>
              <a:t>goede praktijken;</a:t>
            </a:r>
          </a:p>
          <a:p>
            <a:pPr lvl="1">
              <a:buFont typeface="Arial" panose="020B0604020202020204" pitchFamily="34" charset="0"/>
              <a:buChar char="•"/>
            </a:pPr>
            <a:r>
              <a:rPr lang="nl-NL" sz="1600" dirty="0"/>
              <a:t>oplossingenboeken;</a:t>
            </a:r>
          </a:p>
          <a:p>
            <a:pPr lvl="1">
              <a:buFont typeface="Arial" panose="020B0604020202020204" pitchFamily="34" charset="0"/>
              <a:buChar char="•"/>
            </a:pPr>
            <a:r>
              <a:rPr lang="nl-NL" sz="1600" dirty="0"/>
              <a:t>arbocatalogus.</a:t>
            </a:r>
          </a:p>
          <a:p>
            <a:br>
              <a:rPr lang="nl-NL" dirty="0"/>
            </a:br>
            <a:endParaRPr lang="nl-NL" dirty="0"/>
          </a:p>
          <a:p>
            <a:pPr lvl="1" indent="0">
              <a:buNone/>
            </a:pPr>
            <a:endParaRPr lang="nl-NL" dirty="0"/>
          </a:p>
        </p:txBody>
      </p:sp>
    </p:spTree>
    <p:extLst>
      <p:ext uri="{BB962C8B-B14F-4D97-AF65-F5344CB8AC3E}">
        <p14:creationId xmlns:p14="http://schemas.microsoft.com/office/powerpoint/2010/main" val="815470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Branche-specifiek</a:t>
            </a:r>
          </a:p>
        </p:txBody>
      </p:sp>
      <p:sp>
        <p:nvSpPr>
          <p:cNvPr id="5" name="Tijdelijke aanduiding voor inhoud 4">
            <a:extLst>
              <a:ext uri="{FF2B5EF4-FFF2-40B4-BE49-F238E27FC236}">
                <a16:creationId xmlns:a16="http://schemas.microsoft.com/office/drawing/2014/main" id="{5AD1A732-0F72-1342-A4F6-9E4CC4024A3B}"/>
              </a:ext>
            </a:extLst>
          </p:cNvPr>
          <p:cNvSpPr>
            <a:spLocks noGrp="1"/>
          </p:cNvSpPr>
          <p:nvPr>
            <p:ph idx="1"/>
          </p:nvPr>
        </p:nvSpPr>
        <p:spPr>
          <a:xfrm>
            <a:off x="1641564" y="1810655"/>
            <a:ext cx="9721850" cy="2646878"/>
          </a:xfrm>
        </p:spPr>
        <p:txBody>
          <a:bodyPr/>
          <a:lstStyle/>
          <a:p>
            <a:pPr marL="285750" indent="-285750">
              <a:buFont typeface="Arial" panose="020B0604020202020204" pitchFamily="34" charset="0"/>
              <a:buChar char="•"/>
            </a:pPr>
            <a:r>
              <a:rPr lang="nl-NL" sz="1600" dirty="0"/>
              <a:t>Het RI&amp;E-instrument bevat de voor de branche specifieke ‘</a:t>
            </a:r>
            <a:r>
              <a:rPr lang="nl-NL" sz="1600" b="1" dirty="0"/>
              <a:t>prioritaire risico’s</a:t>
            </a:r>
            <a:r>
              <a:rPr lang="nl-NL" sz="1600" dirty="0"/>
              <a:t>’. Deze staan vooraan in het RI&amp;E-instrument. </a:t>
            </a:r>
          </a:p>
          <a:p>
            <a:pPr marL="285750" indent="-285750">
              <a:buFont typeface="Arial" panose="020B0604020202020204" pitchFamily="34" charset="0"/>
              <a:buChar char="•"/>
            </a:pPr>
            <a:r>
              <a:rPr lang="nl-NL" sz="1600" dirty="0"/>
              <a:t>Indien de branche beschikt over een arbocatalogus, dan genereert het RI&amp;E-instrument bij de samenstelling van het plan van aanpak automatisch </a:t>
            </a:r>
            <a:r>
              <a:rPr lang="nl-NL" sz="1600" dirty="0" err="1"/>
              <a:t>branchespecifieke</a:t>
            </a:r>
            <a:r>
              <a:rPr lang="nl-NL" sz="1600" dirty="0"/>
              <a:t> oplossingen voor de aanpak van prioritaire arbeidsrisico’s.</a:t>
            </a:r>
          </a:p>
          <a:p>
            <a:pPr marL="285750" indent="-285750">
              <a:buFont typeface="Arial" panose="020B0604020202020204" pitchFamily="34" charset="0"/>
              <a:buChar char="•"/>
            </a:pPr>
            <a:r>
              <a:rPr lang="nl-NL" sz="1600" dirty="0"/>
              <a:t>Het RI&amp;E-instrument sluit aan op de taal en de belevingswereld van de werkgevers en werknemers in de branche.</a:t>
            </a:r>
          </a:p>
          <a:p>
            <a:pPr marL="861750" lvl="2" indent="-285750">
              <a:buFont typeface="Arial" panose="020B0604020202020204" pitchFamily="34" charset="0"/>
              <a:buChar char="•"/>
            </a:pPr>
            <a:r>
              <a:rPr lang="nl-NL" sz="1200" dirty="0"/>
              <a:t>Een RI&amp;E-instrument voor personenautodealerbedrijven begint bijvoorbeeld met de werkplaats en inventariseert risico’s over hefbruggen. </a:t>
            </a:r>
          </a:p>
          <a:p>
            <a:pPr marL="861750" lvl="2" indent="-285750">
              <a:buFont typeface="Arial" panose="020B0604020202020204" pitchFamily="34" charset="0"/>
              <a:buChar char="•"/>
            </a:pPr>
            <a:r>
              <a:rPr lang="nl-NL" sz="1200" dirty="0"/>
              <a:t>Een RI&amp;E-instrument voor truckdealerbedrijven begint ook met de werkplaats, maar inventariseert risico’s rond werkkuilen.</a:t>
            </a:r>
          </a:p>
          <a:p>
            <a:endParaRPr lang="nl-NL" dirty="0"/>
          </a:p>
        </p:txBody>
      </p:sp>
    </p:spTree>
    <p:extLst>
      <p:ext uri="{BB962C8B-B14F-4D97-AF65-F5344CB8AC3E}">
        <p14:creationId xmlns:p14="http://schemas.microsoft.com/office/powerpoint/2010/main" val="25231940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SSVV kleuren">
      <a:dk1>
        <a:sysClr val="windowText" lastClr="000000"/>
      </a:dk1>
      <a:lt1>
        <a:sysClr val="window" lastClr="FFFFFF"/>
      </a:lt1>
      <a:dk2>
        <a:srgbClr val="00454F"/>
      </a:dk2>
      <a:lt2>
        <a:srgbClr val="E7E6E6"/>
      </a:lt2>
      <a:accent1>
        <a:srgbClr val="00AEC3"/>
      </a:accent1>
      <a:accent2>
        <a:srgbClr val="F06600"/>
      </a:accent2>
      <a:accent3>
        <a:srgbClr val="3FA535"/>
      </a:accent3>
      <a:accent4>
        <a:srgbClr val="85F0FF"/>
      </a:accent4>
      <a:accent5>
        <a:srgbClr val="FFCAA3"/>
      </a:accent5>
      <a:accent6>
        <a:srgbClr val="ADE3A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8045</TotalTime>
  <Words>1332</Words>
  <Application>Microsoft Macintosh PowerPoint</Application>
  <PresentationFormat>Breedbeeld</PresentationFormat>
  <Paragraphs>123</Paragraphs>
  <Slides>43</Slides>
  <Notes>4</Notes>
  <HiddenSlides>7</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43</vt:i4>
      </vt:variant>
    </vt:vector>
  </HeadingPairs>
  <TitlesOfParts>
    <vt:vector size="48" baseType="lpstr">
      <vt:lpstr>Arial</vt:lpstr>
      <vt:lpstr>Calibri</vt:lpstr>
      <vt:lpstr>Times New Roman</vt:lpstr>
      <vt:lpstr>Verdana</vt:lpstr>
      <vt:lpstr>Office Theme</vt:lpstr>
      <vt:lpstr>PowerPoint-presentatie</vt:lpstr>
      <vt:lpstr>Branche-RI&amp;E</vt:lpstr>
      <vt:lpstr>PowerPoint-presentatie</vt:lpstr>
      <vt:lpstr>Criteria voor erkenning Branche RI&amp;E </vt:lpstr>
      <vt:lpstr>Wettelijk kader 1</vt:lpstr>
      <vt:lpstr>Wettelijk kader 2</vt:lpstr>
      <vt:lpstr>Medewerkersbetrokkenheid</vt:lpstr>
      <vt:lpstr>Kwaliteit van de inhoud</vt:lpstr>
      <vt:lpstr>Branche-specifiek</vt:lpstr>
      <vt:lpstr>Gebruiksvriendelijkheid</vt:lpstr>
      <vt:lpstr>Plan van Aanpak</vt:lpstr>
      <vt:lpstr>Actualiteit</vt:lpstr>
      <vt:lpstr>Verantwoordelijkheid</vt:lpstr>
      <vt:lpstr>PowerPoint-presentatie</vt:lpstr>
      <vt:lpstr>Inloggen </vt:lpstr>
      <vt:lpstr>PowerPoint-presentatie</vt:lpstr>
      <vt:lpstr>Startscherm</vt:lpstr>
      <vt:lpstr>Bedrijfsinformatie</vt:lpstr>
      <vt:lpstr>Bedrijfsinformatie</vt:lpstr>
      <vt:lpstr>Vestiging toevoegen 1</vt:lpstr>
      <vt:lpstr>Vestiging toevoegen 2</vt:lpstr>
      <vt:lpstr>Vestiging toevoegen 3</vt:lpstr>
      <vt:lpstr>Veel gestelde vragen 1</vt:lpstr>
      <vt:lpstr>Veel gestelde vragen 2</vt:lpstr>
      <vt:lpstr>Inventarisatie</vt:lpstr>
      <vt:lpstr>Beschikbare modules </vt:lpstr>
      <vt:lpstr>Module aan/uit</vt:lpstr>
      <vt:lpstr>Risico toevoegen</vt:lpstr>
      <vt:lpstr>Extra risico toevoegen</vt:lpstr>
      <vt:lpstr>Extra risico toevoegen</vt:lpstr>
      <vt:lpstr>Aanpak van de risico’s</vt:lpstr>
      <vt:lpstr>Actie plannen</vt:lpstr>
      <vt:lpstr>Wijzigen risicoklasse</vt:lpstr>
      <vt:lpstr>Wijzigen risicoweging</vt:lpstr>
      <vt:lpstr>Actie plannen</vt:lpstr>
      <vt:lpstr>Wie, waar en wanneer</vt:lpstr>
      <vt:lpstr>Rapportage</vt:lpstr>
      <vt:lpstr>Benodigde gegevens aanvullen</vt:lpstr>
      <vt:lpstr>Printen en of opslaan</vt:lpstr>
      <vt:lpstr>Printen</vt:lpstr>
      <vt:lpstr>Rapport</vt:lpstr>
      <vt:lpstr>Rapport</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 Francois</dc:creator>
  <cp:lastModifiedBy>Pieter van Hofwegen</cp:lastModifiedBy>
  <cp:revision>125</cp:revision>
  <dcterms:created xsi:type="dcterms:W3CDTF">2017-03-30T08:44:12Z</dcterms:created>
  <dcterms:modified xsi:type="dcterms:W3CDTF">2019-11-16T09:22:40Z</dcterms:modified>
</cp:coreProperties>
</file>